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3" r:id="rId8"/>
    <p:sldId id="264" r:id="rId9"/>
    <p:sldId id="265" r:id="rId10"/>
    <p:sldId id="269" r:id="rId11"/>
    <p:sldId id="267" r:id="rId12"/>
    <p:sldId id="270" r:id="rId13"/>
    <p:sldId id="271" r:id="rId14"/>
    <p:sldId id="275" r:id="rId15"/>
    <p:sldId id="272" r:id="rId16"/>
    <p:sldId id="273" r:id="rId17"/>
    <p:sldId id="274" r:id="rId18"/>
    <p:sldId id="276"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9118" autoAdjust="0"/>
    <p:restoredTop sz="94660"/>
  </p:normalViewPr>
  <p:slideViewPr>
    <p:cSldViewPr>
      <p:cViewPr>
        <p:scale>
          <a:sx n="78" d="100"/>
          <a:sy n="78" d="100"/>
        </p:scale>
        <p:origin x="-792" y="0"/>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936598BE-7E3E-4D5B-89D5-7E59C1383451}" type="datetimeFigureOut">
              <a:rPr lang="en-US" smtClean="0"/>
              <a:pPr/>
              <a:t>7/9/2012</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BEDD1D76-2122-4805-A8D0-AA474A8D56EA}"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36598BE-7E3E-4D5B-89D5-7E59C1383451}" type="datetimeFigureOut">
              <a:rPr lang="en-US" smtClean="0"/>
              <a:pPr/>
              <a:t>7/9/2012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EDD1D76-2122-4805-A8D0-AA474A8D56EA}"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36598BE-7E3E-4D5B-89D5-7E59C1383451}" type="datetimeFigureOut">
              <a:rPr lang="en-US" smtClean="0"/>
              <a:pPr/>
              <a:t>7/9/2012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EDD1D76-2122-4805-A8D0-AA474A8D56EA}"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lvl2pPr>
              <a:buFont typeface="Arial" pitchFamily="34" charset="0"/>
              <a:buChar char="•"/>
              <a:defRPr>
                <a:latin typeface="Adobe Fan Heiti Std B"/>
                <a:ea typeface="Adobe Fan Heiti Std B"/>
              </a:defRPr>
            </a:lvl2pPr>
          </a:lstStyle>
          <a:p>
            <a:pPr lvl="0" eaLnBrk="1" latinLnBrk="0" hangingPunct="1"/>
            <a:r>
              <a:rPr lang="en-US" dirty="0" smtClean="0"/>
              <a:t>Click to edit Master text styles</a:t>
            </a:r>
          </a:p>
          <a:p>
            <a:pPr lvl="1" eaLnBrk="1" latinLnBrk="0" hangingPunct="1"/>
            <a:r>
              <a:rPr lang="en-US" dirty="0" smtClean="0"/>
              <a:t>▲Second level</a:t>
            </a:r>
          </a:p>
          <a:p>
            <a:pPr lvl="2" eaLnBrk="1" latinLnBrk="0" hangingPunct="1"/>
            <a:r>
              <a:rPr lang="en-US" dirty="0" smtClean="0"/>
              <a:t>Third level</a:t>
            </a:r>
          </a:p>
          <a:p>
            <a:pPr lvl="3" eaLnBrk="1" latinLnBrk="0" hangingPunct="1"/>
            <a:r>
              <a:rPr lang="en-US" dirty="0" smtClean="0"/>
              <a:t>Fourth level</a:t>
            </a:r>
          </a:p>
          <a:p>
            <a:pPr lvl="4" eaLnBrk="1" latinLnBrk="0" hangingPunct="1"/>
            <a:r>
              <a:rPr lang="en-US" dirty="0" smtClean="0"/>
              <a:t>Fifth level</a:t>
            </a:r>
            <a:endParaRPr kumimoji="0" lang="en-US" dirty="0"/>
          </a:p>
        </p:txBody>
      </p:sp>
      <p:sp>
        <p:nvSpPr>
          <p:cNvPr id="4" name="Date Placeholder 3"/>
          <p:cNvSpPr>
            <a:spLocks noGrp="1"/>
          </p:cNvSpPr>
          <p:nvPr>
            <p:ph type="dt" sz="half" idx="10"/>
          </p:nvPr>
        </p:nvSpPr>
        <p:spPr/>
        <p:txBody>
          <a:bodyPr/>
          <a:lstStyle/>
          <a:p>
            <a:fld id="{936598BE-7E3E-4D5B-89D5-7E59C1383451}" type="datetimeFigureOut">
              <a:rPr lang="en-US" smtClean="0"/>
              <a:pPr/>
              <a:t>7/9/2012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EDD1D76-2122-4805-A8D0-AA474A8D56EA}" type="slidenum">
              <a:rPr lang="en-US" smtClean="0"/>
              <a:pPr/>
              <a:t>‹#›</a:t>
            </a:fld>
            <a:endParaRPr lang="en-US"/>
          </a:p>
        </p:txBody>
      </p:sp>
      <p:sp>
        <p:nvSpPr>
          <p:cNvPr id="7" name="Title 6"/>
          <p:cNvSpPr>
            <a:spLocks noGrp="1"/>
          </p:cNvSpPr>
          <p:nvPr>
            <p:ph type="title"/>
          </p:nvPr>
        </p:nvSpPr>
        <p:spPr/>
        <p:txBody>
          <a:bodyPr/>
          <a:lstStyle>
            <a:lvl1pPr>
              <a:defRPr>
                <a:solidFill>
                  <a:schemeClr val="bg1"/>
                </a:solidFill>
              </a:defRPr>
            </a:lvl1pPr>
          </a:lstStyle>
          <a:p>
            <a:r>
              <a:rPr lang="en-US" dirty="0" smtClean="0"/>
              <a:t>Click to edit Master title style</a:t>
            </a:r>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936598BE-7E3E-4D5B-89D5-7E59C1383451}" type="datetimeFigureOut">
              <a:rPr lang="en-US" smtClean="0"/>
              <a:pPr/>
              <a:t>7/9/2012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EDD1D76-2122-4805-A8D0-AA474A8D56EA}"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36598BE-7E3E-4D5B-89D5-7E59C1383451}" type="datetimeFigureOut">
              <a:rPr lang="en-US" smtClean="0"/>
              <a:pPr/>
              <a:t>7/9/2012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EDD1D76-2122-4805-A8D0-AA474A8D56EA}"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936598BE-7E3E-4D5B-89D5-7E59C1383451}" type="datetimeFigureOut">
              <a:rPr lang="en-US" smtClean="0"/>
              <a:pPr/>
              <a:t>7/9/2012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EDD1D76-2122-4805-A8D0-AA474A8D56EA}"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936598BE-7E3E-4D5B-89D5-7E59C1383451}" type="datetimeFigureOut">
              <a:rPr lang="en-US" smtClean="0"/>
              <a:pPr/>
              <a:t>7/9/2012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EDD1D76-2122-4805-A8D0-AA474A8D56EA}"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36598BE-7E3E-4D5B-89D5-7E59C1383451}" type="datetimeFigureOut">
              <a:rPr lang="en-US" smtClean="0"/>
              <a:pPr/>
              <a:t>7/9/2012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EDD1D76-2122-4805-A8D0-AA474A8D56EA}"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36598BE-7E3E-4D5B-89D5-7E59C1383451}" type="datetimeFigureOut">
              <a:rPr lang="en-US" smtClean="0"/>
              <a:pPr/>
              <a:t>7/9/2012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EDD1D76-2122-4805-A8D0-AA474A8D56EA}"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936598BE-7E3E-4D5B-89D5-7E59C1383451}" type="datetimeFigureOut">
              <a:rPr lang="en-US" smtClean="0"/>
              <a:pPr/>
              <a:t>7/9/2012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077200" y="6356350"/>
            <a:ext cx="609600" cy="365125"/>
          </a:xfrm>
        </p:spPr>
        <p:txBody>
          <a:bodyPr/>
          <a:lstStyle/>
          <a:p>
            <a:fld id="{BEDD1D76-2122-4805-A8D0-AA474A8D56EA}" type="slidenum">
              <a:rPr lang="en-US" smtClean="0"/>
              <a:pPr/>
              <a:t>‹#›</a:t>
            </a:fld>
            <a:endParaRPr 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2">
            <a:lumMod val="75000"/>
          </a:schemeClr>
        </a:solidFill>
        <a:effectLst/>
      </p:bgPr>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936598BE-7E3E-4D5B-89D5-7E59C1383451}" type="datetimeFigureOut">
              <a:rPr lang="en-US" smtClean="0"/>
              <a:pPr/>
              <a:t>7/9/2012</a:t>
            </a:fld>
            <a:endParaRPr 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BEDD1D76-2122-4805-A8D0-AA474A8D56EA}" type="slidenum">
              <a:rPr lang="en-US" smtClean="0"/>
              <a:pPr/>
              <a:t>‹#›</a:t>
            </a:fld>
            <a:endParaRPr 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457200"/>
            <a:ext cx="7924800" cy="2971800"/>
          </a:xfrm>
        </p:spPr>
        <p:txBody>
          <a:bodyPr>
            <a:noAutofit/>
          </a:bodyPr>
          <a:lstStyle/>
          <a:p>
            <a:pPr algn="ctr"/>
            <a:r>
              <a:rPr lang="fr-FR" sz="4400" dirty="0" smtClean="0">
                <a:effectLst>
                  <a:outerShdw blurRad="50800" dist="38100" algn="tr" rotWithShape="0">
                    <a:prstClr val="black">
                      <a:alpha val="40000"/>
                    </a:prstClr>
                  </a:outerShdw>
                </a:effectLst>
              </a:rPr>
              <a:t>La création des environnements sécuritaires pour les enfants </a:t>
            </a:r>
            <a:r>
              <a:rPr lang="en-US" sz="4400" dirty="0" smtClean="0">
                <a:effectLst>
                  <a:outerShdw blurRad="50800" dist="38100" algn="tr" rotWithShape="0">
                    <a:prstClr val="black">
                      <a:alpha val="40000"/>
                    </a:prstClr>
                  </a:outerShdw>
                </a:effectLst>
              </a:rPr>
              <a:t>après un </a:t>
            </a:r>
            <a:r>
              <a:rPr lang="en-US" sz="4400" dirty="0" err="1" smtClean="0">
                <a:effectLst>
                  <a:outerShdw blurRad="50800" dist="38100" algn="tr" rotWithShape="0">
                    <a:prstClr val="black">
                      <a:alpha val="40000"/>
                    </a:prstClr>
                  </a:outerShdw>
                </a:effectLst>
              </a:rPr>
              <a:t>désastre</a:t>
            </a:r>
            <a:r>
              <a:rPr lang="en-US" sz="4400" dirty="0" smtClean="0"/>
              <a:t/>
            </a:r>
            <a:br>
              <a:rPr lang="en-US" sz="4400" dirty="0" smtClean="0"/>
            </a:br>
            <a:r>
              <a:rPr lang="en-US" sz="4400" dirty="0" smtClean="0"/>
              <a:t>La session I:  </a:t>
            </a:r>
            <a:br>
              <a:rPr lang="en-US" sz="4400" dirty="0" smtClean="0"/>
            </a:br>
            <a:r>
              <a:rPr lang="en-US" sz="4400" dirty="0" smtClean="0"/>
              <a:t> </a:t>
            </a:r>
            <a:endParaRPr lang="en-US" sz="4400" dirty="0"/>
          </a:p>
        </p:txBody>
      </p:sp>
      <p:sp>
        <p:nvSpPr>
          <p:cNvPr id="3" name="Subtitle 2"/>
          <p:cNvSpPr>
            <a:spLocks noGrp="1"/>
          </p:cNvSpPr>
          <p:nvPr>
            <p:ph type="subTitle" idx="1"/>
          </p:nvPr>
        </p:nvSpPr>
        <p:spPr>
          <a:xfrm>
            <a:off x="609600" y="3048000"/>
            <a:ext cx="7778496" cy="3505200"/>
          </a:xfrm>
        </p:spPr>
        <p:txBody>
          <a:bodyPr numCol="1">
            <a:normAutofit fontScale="92500" lnSpcReduction="20000"/>
          </a:bodyPr>
          <a:lstStyle/>
          <a:p>
            <a:pPr algn="ctr"/>
            <a:r>
              <a:rPr lang="en-US" sz="1800" dirty="0" smtClean="0"/>
              <a:t>Dr. Beverly J. Buckles, DSW</a:t>
            </a:r>
          </a:p>
          <a:p>
            <a:pPr algn="ctr"/>
            <a:r>
              <a:rPr lang="fr-FR" sz="1800" dirty="0" smtClean="0"/>
              <a:t>Doyen, École de la Santé Comportementale</a:t>
            </a:r>
          </a:p>
          <a:p>
            <a:pPr algn="ctr"/>
            <a:r>
              <a:rPr lang="en-US" sz="1800" dirty="0" err="1" smtClean="0"/>
              <a:t>Présidente</a:t>
            </a:r>
            <a:r>
              <a:rPr lang="en-US" sz="1800" dirty="0" smtClean="0"/>
              <a:t> </a:t>
            </a:r>
            <a:r>
              <a:rPr lang="fr-FR" sz="1800" dirty="0" smtClean="0"/>
              <a:t>et Professeur</a:t>
            </a:r>
            <a:r>
              <a:rPr lang="en-US" sz="1800" dirty="0" smtClean="0"/>
              <a:t>, </a:t>
            </a:r>
            <a:r>
              <a:rPr lang="fr-FR" sz="1800" dirty="0" smtClean="0"/>
              <a:t>Département  d’Assistance Sociale et d’Écologie Sociale</a:t>
            </a:r>
            <a:r>
              <a:rPr lang="en-US" sz="1800" dirty="0" smtClean="0"/>
              <a:t> </a:t>
            </a:r>
          </a:p>
          <a:p>
            <a:pPr algn="ctr"/>
            <a:r>
              <a:rPr lang="en-US" sz="1800" dirty="0" smtClean="0"/>
              <a:t>Co-</a:t>
            </a:r>
            <a:r>
              <a:rPr lang="en-US" sz="1800" dirty="0" err="1" smtClean="0"/>
              <a:t>Présidente</a:t>
            </a:r>
            <a:r>
              <a:rPr lang="en-US" sz="1800" dirty="0" smtClean="0"/>
              <a:t> de l’</a:t>
            </a:r>
            <a:r>
              <a:rPr lang="fr-FR" sz="1800" dirty="0" smtClean="0"/>
              <a:t>Équipe Internationale du Traumatisme à la Santé Comportementale</a:t>
            </a:r>
            <a:r>
              <a:rPr lang="en-US" sz="1800" dirty="0" smtClean="0"/>
              <a:t> </a:t>
            </a:r>
          </a:p>
          <a:p>
            <a:pPr algn="ctr"/>
            <a:r>
              <a:rPr lang="fr-FR" sz="1800" dirty="0" smtClean="0"/>
              <a:t>Université de </a:t>
            </a:r>
            <a:r>
              <a:rPr lang="fr-FR" sz="1800" dirty="0" err="1" smtClean="0"/>
              <a:t>Loma</a:t>
            </a:r>
            <a:r>
              <a:rPr lang="fr-FR" sz="1800" dirty="0" smtClean="0"/>
              <a:t> Linda </a:t>
            </a:r>
            <a:endParaRPr lang="en-US" sz="1800" dirty="0" smtClean="0"/>
          </a:p>
          <a:p>
            <a:pPr algn="ctr"/>
            <a:endParaRPr lang="en-US" sz="1800" dirty="0" smtClean="0"/>
          </a:p>
          <a:p>
            <a:pPr algn="ctr"/>
            <a:r>
              <a:rPr lang="en-US" sz="1800" dirty="0" smtClean="0"/>
              <a:t>Dr. Kimberly R. Freeman, PhD</a:t>
            </a:r>
          </a:p>
          <a:p>
            <a:pPr algn="ctr"/>
            <a:r>
              <a:rPr lang="en-US" sz="1800" dirty="0" err="1" smtClean="0"/>
              <a:t>Présidente</a:t>
            </a:r>
            <a:r>
              <a:rPr lang="en-US" sz="1800" dirty="0" smtClean="0"/>
              <a:t> </a:t>
            </a:r>
            <a:r>
              <a:rPr lang="en-US" sz="1800" dirty="0" err="1" smtClean="0"/>
              <a:t>Adjointe</a:t>
            </a:r>
            <a:r>
              <a:rPr lang="en-US" sz="1800" dirty="0" smtClean="0"/>
              <a:t> </a:t>
            </a:r>
            <a:r>
              <a:rPr lang="en-US" sz="1800" dirty="0" err="1" smtClean="0"/>
              <a:t>Associée</a:t>
            </a:r>
            <a:r>
              <a:rPr lang="en-US" sz="1800" dirty="0" smtClean="0"/>
              <a:t> et </a:t>
            </a:r>
            <a:r>
              <a:rPr lang="en-US" sz="1800" dirty="0" err="1" smtClean="0"/>
              <a:t>Professeur</a:t>
            </a:r>
            <a:r>
              <a:rPr lang="en-US" sz="1800" dirty="0" smtClean="0"/>
              <a:t> </a:t>
            </a:r>
            <a:r>
              <a:rPr lang="en-US" sz="1800" dirty="0" err="1" smtClean="0"/>
              <a:t>Adjointe</a:t>
            </a:r>
            <a:r>
              <a:rPr lang="en-US" sz="1800" dirty="0" smtClean="0"/>
              <a:t>, </a:t>
            </a:r>
            <a:r>
              <a:rPr lang="fr-FR" sz="1800" dirty="0" smtClean="0"/>
              <a:t>Département  d’Assistance Sociale et d’Écologie Sociale</a:t>
            </a:r>
            <a:r>
              <a:rPr lang="en-US" sz="1800" dirty="0" smtClean="0"/>
              <a:t> </a:t>
            </a:r>
          </a:p>
          <a:p>
            <a:pPr algn="ctr"/>
            <a:r>
              <a:rPr lang="en-US" sz="1800" dirty="0" smtClean="0"/>
              <a:t>Le </a:t>
            </a:r>
            <a:r>
              <a:rPr lang="en-US" sz="1800" dirty="0" err="1" smtClean="0"/>
              <a:t>membre</a:t>
            </a:r>
            <a:r>
              <a:rPr lang="en-US" sz="1800" dirty="0" smtClean="0"/>
              <a:t> de l’ </a:t>
            </a:r>
            <a:r>
              <a:rPr lang="fr-FR" sz="1800" dirty="0" smtClean="0"/>
              <a:t>Équipe Internationale du Traumatisme à la Santé Comportementale </a:t>
            </a:r>
            <a:endParaRPr lang="en-US" sz="1800" dirty="0" smtClean="0"/>
          </a:p>
          <a:p>
            <a:pPr algn="ctr"/>
            <a:r>
              <a:rPr lang="fr-FR" sz="1800" dirty="0" smtClean="0"/>
              <a:t>Université de </a:t>
            </a:r>
            <a:r>
              <a:rPr lang="fr-FR" sz="1800" dirty="0" err="1" smtClean="0"/>
              <a:t>Loma</a:t>
            </a:r>
            <a:r>
              <a:rPr lang="fr-FR" sz="1800" dirty="0" smtClean="0"/>
              <a:t> Linda </a:t>
            </a:r>
            <a:endParaRPr lang="en-US" sz="1800"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sz="2800" dirty="0" err="1" smtClean="0"/>
              <a:t>Identifiez</a:t>
            </a:r>
            <a:r>
              <a:rPr lang="en-US" sz="2800" dirty="0" smtClean="0"/>
              <a:t> les </a:t>
            </a:r>
            <a:r>
              <a:rPr lang="en-US" sz="2800" dirty="0" err="1" smtClean="0"/>
              <a:t>bénévoles</a:t>
            </a:r>
            <a:r>
              <a:rPr lang="en-US" sz="2800" dirty="0" smtClean="0"/>
              <a:t> de </a:t>
            </a:r>
            <a:r>
              <a:rPr lang="en-US" sz="2800" dirty="0" err="1" smtClean="0"/>
              <a:t>l’abri</a:t>
            </a:r>
            <a:r>
              <a:rPr lang="en-US" sz="2800" dirty="0" smtClean="0"/>
              <a:t> </a:t>
            </a:r>
            <a:r>
              <a:rPr lang="en-US" sz="2800" dirty="0" err="1" smtClean="0"/>
              <a:t>d’avance</a:t>
            </a:r>
            <a:r>
              <a:rPr lang="en-US" sz="2800" dirty="0" smtClean="0"/>
              <a:t>:</a:t>
            </a:r>
          </a:p>
          <a:p>
            <a:pPr lvl="1"/>
            <a:r>
              <a:rPr lang="en-US" dirty="0" smtClean="0">
                <a:latin typeface="+mn-lt"/>
              </a:rPr>
              <a:t>-Qui </a:t>
            </a:r>
            <a:r>
              <a:rPr lang="en-US" dirty="0" err="1" smtClean="0">
                <a:latin typeface="+mn-lt"/>
              </a:rPr>
              <a:t>devez-vous</a:t>
            </a:r>
            <a:r>
              <a:rPr lang="en-US" dirty="0" smtClean="0">
                <a:latin typeface="+mn-lt"/>
              </a:rPr>
              <a:t> </a:t>
            </a:r>
            <a:r>
              <a:rPr lang="en-US" dirty="0" err="1" smtClean="0">
                <a:latin typeface="+mn-lt"/>
              </a:rPr>
              <a:t>chercher</a:t>
            </a:r>
            <a:r>
              <a:rPr lang="en-US" dirty="0" smtClean="0">
                <a:latin typeface="+mn-lt"/>
              </a:rPr>
              <a:t>?</a:t>
            </a:r>
          </a:p>
          <a:p>
            <a:pPr lvl="2"/>
            <a:r>
              <a:rPr lang="fr-FR" dirty="0" smtClean="0"/>
              <a:t>Dans l'idéal ce sont des personnes qui ont de l'expérience de travail avec des enfants d'âges différents</a:t>
            </a:r>
            <a:endParaRPr lang="en-US" dirty="0" smtClean="0"/>
          </a:p>
          <a:p>
            <a:pPr lvl="2"/>
            <a:r>
              <a:rPr lang="fr-FR" dirty="0" smtClean="0"/>
              <a:t>On doit aussi inclure les hommes adultes pour aider en cas de problèmes de sécurité et pour aider avec les besoins des garçons plus âgés</a:t>
            </a:r>
            <a:endParaRPr lang="en-US" dirty="0" smtClean="0"/>
          </a:p>
          <a:p>
            <a:pPr lvl="2"/>
            <a:r>
              <a:rPr lang="en-US" dirty="0" err="1" smtClean="0"/>
              <a:t>Fiables</a:t>
            </a:r>
            <a:r>
              <a:rPr lang="en-US" dirty="0" smtClean="0"/>
              <a:t>, </a:t>
            </a:r>
            <a:r>
              <a:rPr lang="en-US" dirty="0" err="1" smtClean="0"/>
              <a:t>possédant</a:t>
            </a:r>
            <a:r>
              <a:rPr lang="en-US" dirty="0" smtClean="0"/>
              <a:t> de la </a:t>
            </a:r>
            <a:r>
              <a:rPr lang="en-US" dirty="0" err="1" smtClean="0"/>
              <a:t>stabilité</a:t>
            </a:r>
            <a:r>
              <a:rPr lang="en-US" dirty="0" smtClean="0"/>
              <a:t> </a:t>
            </a:r>
            <a:r>
              <a:rPr lang="en-US" dirty="0" err="1" smtClean="0"/>
              <a:t>émotionnelle</a:t>
            </a:r>
            <a:endParaRPr lang="en-US" dirty="0"/>
          </a:p>
        </p:txBody>
      </p:sp>
      <p:sp>
        <p:nvSpPr>
          <p:cNvPr id="3" name="Title 2"/>
          <p:cNvSpPr>
            <a:spLocks noGrp="1"/>
          </p:cNvSpPr>
          <p:nvPr>
            <p:ph type="title"/>
          </p:nvPr>
        </p:nvSpPr>
        <p:spPr>
          <a:xfrm>
            <a:off x="609600" y="609600"/>
            <a:ext cx="8229600" cy="1143000"/>
          </a:xfrm>
        </p:spPr>
        <p:txBody>
          <a:bodyPr>
            <a:normAutofit/>
          </a:bodyPr>
          <a:lstStyle/>
          <a:p>
            <a:r>
              <a:rPr lang="en-US" dirty="0" smtClean="0"/>
              <a:t>Les </a:t>
            </a:r>
            <a:r>
              <a:rPr lang="en-US" dirty="0" err="1" smtClean="0"/>
              <a:t>bénévoles</a:t>
            </a:r>
            <a:r>
              <a:rPr lang="en-US" dirty="0" smtClean="0"/>
              <a:t> de </a:t>
            </a:r>
            <a:r>
              <a:rPr lang="en-US" dirty="0" err="1" smtClean="0"/>
              <a:t>l’abri</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solidFill>
                  <a:schemeClr val="bg1"/>
                </a:solidFill>
              </a:rPr>
              <a:t>Les </a:t>
            </a:r>
            <a:r>
              <a:rPr lang="en-US" dirty="0" err="1" smtClean="0">
                <a:solidFill>
                  <a:schemeClr val="bg1"/>
                </a:solidFill>
              </a:rPr>
              <a:t>bénévoles</a:t>
            </a:r>
            <a:r>
              <a:rPr lang="en-US" dirty="0" smtClean="0">
                <a:solidFill>
                  <a:schemeClr val="bg1"/>
                </a:solidFill>
              </a:rPr>
              <a:t> de </a:t>
            </a:r>
            <a:r>
              <a:rPr lang="en-US" dirty="0" err="1" smtClean="0">
                <a:solidFill>
                  <a:schemeClr val="bg1"/>
                </a:solidFill>
              </a:rPr>
              <a:t>l’abri</a:t>
            </a:r>
            <a:r>
              <a:rPr lang="en-US" dirty="0" smtClean="0">
                <a:solidFill>
                  <a:schemeClr val="bg1"/>
                </a:solidFill>
              </a:rPr>
              <a:t>: </a:t>
            </a:r>
            <a:r>
              <a:rPr lang="en-US" dirty="0" err="1" smtClean="0">
                <a:solidFill>
                  <a:schemeClr val="bg1"/>
                </a:solidFill>
              </a:rPr>
              <a:t>combien</a:t>
            </a:r>
            <a:r>
              <a:rPr lang="en-US" dirty="0" smtClean="0">
                <a:solidFill>
                  <a:schemeClr val="bg1"/>
                </a:solidFill>
              </a:rPr>
              <a:t>?</a:t>
            </a:r>
            <a:endParaRPr lang="en-US" dirty="0">
              <a:solidFill>
                <a:schemeClr val="bg1"/>
              </a:solidFill>
            </a:endParaRPr>
          </a:p>
        </p:txBody>
      </p:sp>
      <p:graphicFrame>
        <p:nvGraphicFramePr>
          <p:cNvPr id="3" name="Table 2"/>
          <p:cNvGraphicFramePr>
            <a:graphicFrameLocks noGrp="1"/>
          </p:cNvGraphicFramePr>
          <p:nvPr/>
        </p:nvGraphicFramePr>
        <p:xfrm>
          <a:off x="685797" y="2037953"/>
          <a:ext cx="7848602" cy="4522323"/>
        </p:xfrm>
        <a:graphic>
          <a:graphicData uri="http://schemas.openxmlformats.org/drawingml/2006/table">
            <a:tbl>
              <a:tblPr/>
              <a:tblGrid>
                <a:gridCol w="2975501"/>
                <a:gridCol w="1967274"/>
                <a:gridCol w="2905827"/>
              </a:tblGrid>
              <a:tr h="552630">
                <a:tc gridSpan="3">
                  <a:txBody>
                    <a:bodyPr/>
                    <a:lstStyle/>
                    <a:p>
                      <a:pPr algn="ctr">
                        <a:spcAft>
                          <a:spcPts val="0"/>
                        </a:spcAft>
                      </a:pPr>
                      <a:endParaRPr lang="en-US" sz="2000" dirty="0" smtClean="0">
                        <a:latin typeface="Calibri"/>
                        <a:cs typeface="Times New Roman"/>
                      </a:endParaRPr>
                    </a:p>
                    <a:p>
                      <a:pPr algn="ctr">
                        <a:spcAft>
                          <a:spcPts val="0"/>
                        </a:spcAft>
                      </a:pPr>
                      <a:r>
                        <a:rPr lang="fr-FR" sz="2000" dirty="0" smtClean="0">
                          <a:latin typeface="Calibri"/>
                          <a:cs typeface="Times New Roman"/>
                        </a:rPr>
                        <a:t>Les directives suggérées pour les ratios</a:t>
                      </a:r>
                      <a:r>
                        <a:rPr lang="fr-FR" sz="2000" baseline="0" dirty="0" smtClean="0">
                          <a:latin typeface="Calibri"/>
                          <a:cs typeface="Times New Roman"/>
                        </a:rPr>
                        <a:t> </a:t>
                      </a:r>
                      <a:r>
                        <a:rPr lang="fr-FR" sz="2000" dirty="0" smtClean="0">
                          <a:latin typeface="Calibri"/>
                          <a:cs typeface="Times New Roman"/>
                        </a:rPr>
                        <a:t>adultes/ enfants</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r>
              <a:tr h="354693">
                <a:tc>
                  <a:txBody>
                    <a:bodyPr/>
                    <a:lstStyle/>
                    <a:p>
                      <a:pPr>
                        <a:spcAft>
                          <a:spcPts val="0"/>
                        </a:spcAft>
                      </a:pPr>
                      <a:r>
                        <a:rPr lang="en-US" sz="2000" dirty="0" err="1" smtClean="0">
                          <a:latin typeface="Calibri"/>
                          <a:cs typeface="Times New Roman"/>
                        </a:rPr>
                        <a:t>Nombre</a:t>
                      </a:r>
                      <a:r>
                        <a:rPr lang="en-US" sz="2000" baseline="0" dirty="0" smtClean="0">
                          <a:latin typeface="Calibri"/>
                          <a:cs typeface="Times New Roman"/>
                        </a:rPr>
                        <a:t> de </a:t>
                      </a:r>
                      <a:r>
                        <a:rPr lang="en-US" sz="2000" baseline="0" dirty="0" err="1" smtClean="0">
                          <a:latin typeface="Calibri"/>
                          <a:cs typeface="Times New Roman"/>
                        </a:rPr>
                        <a:t>bénévoles</a:t>
                      </a:r>
                      <a:r>
                        <a:rPr lang="en-US" sz="2000" baseline="0" dirty="0" smtClean="0">
                          <a:latin typeface="Calibri"/>
                          <a:cs typeface="Times New Roman"/>
                        </a:rPr>
                        <a:t> </a:t>
                      </a:r>
                      <a:r>
                        <a:rPr lang="en-US" sz="2000" baseline="0" dirty="0" err="1" smtClean="0">
                          <a:latin typeface="Calibri"/>
                          <a:cs typeface="Times New Roman"/>
                        </a:rPr>
                        <a:t>adultes</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2000" dirty="0" err="1" smtClean="0">
                          <a:latin typeface="Calibri"/>
                          <a:cs typeface="Times New Roman"/>
                        </a:rPr>
                        <a:t>Nombre</a:t>
                      </a:r>
                      <a:r>
                        <a:rPr lang="en-US" sz="2000" baseline="0" dirty="0" smtClean="0">
                          <a:latin typeface="Calibri"/>
                          <a:cs typeface="Times New Roman"/>
                        </a:rPr>
                        <a:t> </a:t>
                      </a:r>
                      <a:r>
                        <a:rPr lang="en-US" sz="2000" baseline="0" dirty="0" err="1" smtClean="0">
                          <a:latin typeface="Calibri"/>
                          <a:cs typeface="Times New Roman"/>
                        </a:rPr>
                        <a:t>d’enfants</a:t>
                      </a:r>
                      <a:r>
                        <a:rPr lang="en-US" sz="2000" baseline="0" dirty="0" smtClean="0">
                          <a:latin typeface="Calibri"/>
                          <a:cs typeface="Times New Roman"/>
                        </a:rPr>
                        <a:t> </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2000" dirty="0">
                          <a:latin typeface="Calibri"/>
                          <a:cs typeface="Times New Roman"/>
                        </a:rPr>
                        <a:t>A</a:t>
                      </a:r>
                      <a:r>
                        <a:rPr lang="en-US" sz="2000" dirty="0" smtClean="0">
                          <a:latin typeface="Calibri"/>
                          <a:cs typeface="Times New Roman"/>
                        </a:rPr>
                        <a:t>ge des</a:t>
                      </a:r>
                      <a:r>
                        <a:rPr lang="en-US" sz="2000" baseline="0" dirty="0" smtClean="0">
                          <a:latin typeface="Calibri"/>
                          <a:cs typeface="Times New Roman"/>
                        </a:rPr>
                        <a:t> </a:t>
                      </a:r>
                      <a:r>
                        <a:rPr lang="en-US" sz="2000" baseline="0" dirty="0" err="1" smtClean="0">
                          <a:latin typeface="Calibri"/>
                          <a:cs typeface="Times New Roman"/>
                        </a:rPr>
                        <a:t>enfants</a:t>
                      </a:r>
                      <a:r>
                        <a:rPr lang="en-US" sz="2000" baseline="0" dirty="0" smtClean="0">
                          <a:latin typeface="Calibri"/>
                          <a:cs typeface="Times New Roman"/>
                        </a:rPr>
                        <a:t> </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4693">
                <a:tc>
                  <a:txBody>
                    <a:bodyPr/>
                    <a:lstStyle/>
                    <a:p>
                      <a:pPr algn="ctr">
                        <a:spcAft>
                          <a:spcPts val="0"/>
                        </a:spcAft>
                      </a:pPr>
                      <a:r>
                        <a:rPr lang="en-US" sz="2000">
                          <a:latin typeface="Calibri"/>
                          <a:cs typeface="Times New Roman"/>
                        </a:rPr>
                        <a:t>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dirty="0">
                          <a:latin typeface="Calibri"/>
                          <a:cs typeface="Times New Roman"/>
                        </a:rPr>
                        <a:t>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dirty="0" err="1" smtClean="0">
                          <a:latin typeface="Calibri"/>
                          <a:cs typeface="Times New Roman"/>
                        </a:rPr>
                        <a:t>Moins</a:t>
                      </a:r>
                      <a:r>
                        <a:rPr lang="en-US" sz="2000" baseline="0" dirty="0" smtClean="0">
                          <a:latin typeface="Calibri"/>
                          <a:cs typeface="Times New Roman"/>
                        </a:rPr>
                        <a:t> de</a:t>
                      </a:r>
                      <a:r>
                        <a:rPr lang="en-US" sz="2000" dirty="0" smtClean="0">
                          <a:latin typeface="Calibri"/>
                          <a:cs typeface="Times New Roman"/>
                        </a:rPr>
                        <a:t> </a:t>
                      </a:r>
                      <a:r>
                        <a:rPr lang="en-US" sz="2000" dirty="0">
                          <a:latin typeface="Calibri"/>
                          <a:cs typeface="Times New Roman"/>
                        </a:rPr>
                        <a:t>24 </a:t>
                      </a:r>
                      <a:r>
                        <a:rPr lang="en-US" sz="2000" dirty="0" err="1" smtClean="0">
                          <a:latin typeface="Calibri"/>
                          <a:cs typeface="Times New Roman"/>
                        </a:rPr>
                        <a:t>mois</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4693">
                <a:tc>
                  <a:txBody>
                    <a:bodyPr/>
                    <a:lstStyle/>
                    <a:p>
                      <a:pPr algn="ctr">
                        <a:spcAft>
                          <a:spcPts val="0"/>
                        </a:spcAft>
                      </a:pPr>
                      <a:r>
                        <a:rPr lang="en-US" sz="2000">
                          <a:latin typeface="Calibri"/>
                          <a:cs typeface="Times New Roman"/>
                        </a:rPr>
                        <a:t>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a:latin typeface="Calibri"/>
                          <a:cs typeface="Times New Roman"/>
                        </a:rPr>
                        <a:t>5</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dirty="0">
                          <a:latin typeface="Calibri"/>
                          <a:cs typeface="Times New Roman"/>
                        </a:rPr>
                        <a:t>25 </a:t>
                      </a:r>
                      <a:r>
                        <a:rPr lang="en-US" sz="2000" dirty="0" smtClean="0">
                          <a:latin typeface="Calibri"/>
                          <a:cs typeface="Times New Roman"/>
                        </a:rPr>
                        <a:t>-</a:t>
                      </a:r>
                      <a:r>
                        <a:rPr lang="en-US" sz="2000" baseline="0" dirty="0" smtClean="0">
                          <a:latin typeface="Calibri"/>
                          <a:cs typeface="Times New Roman"/>
                        </a:rPr>
                        <a:t> </a:t>
                      </a:r>
                      <a:r>
                        <a:rPr lang="en-US" sz="2000" dirty="0" smtClean="0">
                          <a:latin typeface="Calibri"/>
                          <a:cs typeface="Times New Roman"/>
                        </a:rPr>
                        <a:t>35 </a:t>
                      </a:r>
                      <a:r>
                        <a:rPr lang="en-US" sz="2000" dirty="0" err="1" smtClean="0">
                          <a:latin typeface="Calibri"/>
                          <a:cs typeface="Times New Roman"/>
                        </a:rPr>
                        <a:t>mois</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4693">
                <a:tc>
                  <a:txBody>
                    <a:bodyPr/>
                    <a:lstStyle/>
                    <a:p>
                      <a:pPr algn="ctr">
                        <a:spcAft>
                          <a:spcPts val="0"/>
                        </a:spcAft>
                      </a:pPr>
                      <a:r>
                        <a:rPr lang="en-US" sz="2000">
                          <a:latin typeface="Calibri"/>
                          <a:cs typeface="Times New Roman"/>
                        </a:rPr>
                        <a:t>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a:latin typeface="Calibri"/>
                          <a:cs typeface="Times New Roman"/>
                        </a:rPr>
                        <a:t>7</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dirty="0">
                          <a:latin typeface="Calibri"/>
                          <a:cs typeface="Times New Roman"/>
                        </a:rPr>
                        <a:t>36 </a:t>
                      </a:r>
                      <a:r>
                        <a:rPr lang="en-US" sz="2000" dirty="0" err="1" smtClean="0">
                          <a:latin typeface="Calibri"/>
                          <a:cs typeface="Times New Roman"/>
                        </a:rPr>
                        <a:t>mois</a:t>
                      </a:r>
                      <a:r>
                        <a:rPr lang="en-US" sz="2000" baseline="0" dirty="0" smtClean="0">
                          <a:latin typeface="Calibri"/>
                          <a:cs typeface="Times New Roman"/>
                        </a:rPr>
                        <a:t> à </a:t>
                      </a:r>
                      <a:r>
                        <a:rPr lang="en-US" sz="2000" dirty="0" smtClean="0">
                          <a:latin typeface="Calibri"/>
                          <a:cs typeface="Times New Roman"/>
                        </a:rPr>
                        <a:t>5 </a:t>
                      </a:r>
                      <a:r>
                        <a:rPr lang="en-US" sz="2000" dirty="0" err="1" smtClean="0">
                          <a:latin typeface="Calibri"/>
                          <a:cs typeface="Times New Roman"/>
                        </a:rPr>
                        <a:t>ans</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4693">
                <a:tc>
                  <a:txBody>
                    <a:bodyPr/>
                    <a:lstStyle/>
                    <a:p>
                      <a:pPr algn="ctr">
                        <a:spcAft>
                          <a:spcPts val="0"/>
                        </a:spcAft>
                      </a:pPr>
                      <a:r>
                        <a:rPr lang="en-US" sz="2000">
                          <a:latin typeface="Calibri"/>
                          <a:cs typeface="Times New Roman"/>
                        </a:rPr>
                        <a:t>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a:latin typeface="Calibri"/>
                          <a:cs typeface="Times New Roman"/>
                        </a:rPr>
                        <a:t>11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dirty="0">
                          <a:latin typeface="Calibri"/>
                          <a:cs typeface="Times New Roman"/>
                        </a:rPr>
                        <a:t>6 </a:t>
                      </a:r>
                      <a:r>
                        <a:rPr lang="en-US" sz="2000" baseline="0" dirty="0" smtClean="0">
                          <a:latin typeface="Calibri"/>
                          <a:cs typeface="Times New Roman"/>
                        </a:rPr>
                        <a:t> à </a:t>
                      </a:r>
                      <a:r>
                        <a:rPr lang="en-US" sz="2000" dirty="0" smtClean="0">
                          <a:latin typeface="Calibri"/>
                          <a:cs typeface="Times New Roman"/>
                        </a:rPr>
                        <a:t>9 </a:t>
                      </a:r>
                      <a:r>
                        <a:rPr lang="en-US" sz="2000" dirty="0" err="1" smtClean="0">
                          <a:latin typeface="Calibri"/>
                          <a:cs typeface="Times New Roman"/>
                        </a:rPr>
                        <a:t>ans</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4693">
                <a:tc>
                  <a:txBody>
                    <a:bodyPr/>
                    <a:lstStyle/>
                    <a:p>
                      <a:pPr algn="ctr">
                        <a:spcAft>
                          <a:spcPts val="0"/>
                        </a:spcAft>
                      </a:pPr>
                      <a:r>
                        <a:rPr lang="en-US" sz="2000">
                          <a:latin typeface="Calibri"/>
                          <a:cs typeface="Times New Roman"/>
                        </a:rPr>
                        <a:t>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a:latin typeface="Calibri"/>
                          <a:cs typeface="Times New Roman"/>
                        </a:rPr>
                        <a:t>11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dirty="0">
                          <a:latin typeface="Calibri"/>
                          <a:cs typeface="Times New Roman"/>
                        </a:rPr>
                        <a:t>9 </a:t>
                      </a:r>
                      <a:r>
                        <a:rPr lang="en-US" sz="2000" dirty="0" smtClean="0">
                          <a:latin typeface="Calibri"/>
                          <a:cs typeface="Times New Roman"/>
                        </a:rPr>
                        <a:t>à </a:t>
                      </a:r>
                      <a:r>
                        <a:rPr lang="en-US" sz="2000" dirty="0">
                          <a:latin typeface="Calibri"/>
                          <a:cs typeface="Times New Roman"/>
                        </a:rPr>
                        <a:t>12 </a:t>
                      </a:r>
                      <a:r>
                        <a:rPr lang="en-US" sz="2000" dirty="0" err="1" smtClean="0">
                          <a:latin typeface="Calibri"/>
                          <a:cs typeface="Times New Roman"/>
                        </a:rPr>
                        <a:t>ans</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4693">
                <a:tc>
                  <a:txBody>
                    <a:bodyPr/>
                    <a:lstStyle/>
                    <a:p>
                      <a:pPr algn="ctr">
                        <a:spcAft>
                          <a:spcPts val="0"/>
                        </a:spcAft>
                      </a:pPr>
                      <a:r>
                        <a:rPr lang="en-US" sz="2000">
                          <a:latin typeface="Calibri"/>
                          <a:cs typeface="Times New Roman"/>
                        </a:rPr>
                        <a:t>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dirty="0">
                          <a:latin typeface="Calibri"/>
                          <a:cs typeface="Times New Roman"/>
                        </a:rPr>
                        <a:t>11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2000" dirty="0">
                          <a:latin typeface="Calibri"/>
                          <a:cs typeface="Times New Roman"/>
                        </a:rPr>
                        <a:t>13 </a:t>
                      </a:r>
                      <a:r>
                        <a:rPr lang="en-US" sz="2000" dirty="0" smtClean="0">
                          <a:latin typeface="Calibri"/>
                          <a:cs typeface="Times New Roman"/>
                        </a:rPr>
                        <a:t>à </a:t>
                      </a:r>
                      <a:r>
                        <a:rPr lang="en-US" sz="2000" dirty="0">
                          <a:latin typeface="Calibri"/>
                          <a:cs typeface="Times New Roman"/>
                        </a:rPr>
                        <a:t>16 </a:t>
                      </a:r>
                      <a:r>
                        <a:rPr lang="en-US" sz="2000" dirty="0" err="1" smtClean="0">
                          <a:latin typeface="Calibri"/>
                          <a:cs typeface="Times New Roman"/>
                        </a:rPr>
                        <a:t>ans</a:t>
                      </a:r>
                      <a:endParaRPr lang="en-US" sz="2000" dirty="0">
                        <a:latin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174965">
                <a:tc gridSpan="3">
                  <a:txBody>
                    <a:bodyPr/>
                    <a:lstStyle/>
                    <a:p>
                      <a:pPr marL="285750" marR="0" indent="-285750">
                        <a:spcBef>
                          <a:spcPts val="0"/>
                        </a:spcBef>
                        <a:spcAft>
                          <a:spcPts val="0"/>
                        </a:spcAft>
                      </a:pPr>
                      <a:r>
                        <a:rPr lang="en-US" sz="2000" dirty="0">
                          <a:latin typeface="Calibri"/>
                          <a:cs typeface="Times New Roman"/>
                        </a:rPr>
                        <a:t>*2-3 </a:t>
                      </a:r>
                      <a:r>
                        <a:rPr lang="fr-FR" sz="2000" dirty="0" smtClean="0">
                          <a:latin typeface="Calibri"/>
                          <a:cs typeface="Times New Roman"/>
                        </a:rPr>
                        <a:t>bénévoles qui</a:t>
                      </a:r>
                      <a:r>
                        <a:rPr lang="fr-FR" sz="2000" baseline="0" dirty="0" smtClean="0">
                          <a:latin typeface="Calibri"/>
                          <a:cs typeface="Times New Roman"/>
                        </a:rPr>
                        <a:t> « flottent » pour </a:t>
                      </a:r>
                      <a:r>
                        <a:rPr lang="fr-FR" sz="2000" dirty="0" smtClean="0">
                          <a:latin typeface="Calibri"/>
                          <a:cs typeface="Times New Roman"/>
                        </a:rPr>
                        <a:t>aider à assurer</a:t>
                      </a:r>
                      <a:r>
                        <a:rPr lang="fr-FR" sz="2000" baseline="0" dirty="0" smtClean="0">
                          <a:latin typeface="Calibri"/>
                          <a:cs typeface="Times New Roman"/>
                        </a:rPr>
                        <a:t> </a:t>
                      </a:r>
                      <a:r>
                        <a:rPr lang="fr-FR" sz="2000" dirty="0" smtClean="0">
                          <a:latin typeface="Calibri"/>
                          <a:cs typeface="Times New Roman"/>
                        </a:rPr>
                        <a:t>la sécurité et aider avec</a:t>
                      </a:r>
                      <a:r>
                        <a:rPr lang="fr-FR" sz="2000" baseline="0" dirty="0" smtClean="0">
                          <a:latin typeface="Calibri"/>
                          <a:cs typeface="Times New Roman"/>
                        </a:rPr>
                        <a:t> le</a:t>
                      </a:r>
                      <a:r>
                        <a:rPr lang="fr-FR" sz="2000" dirty="0" smtClean="0">
                          <a:latin typeface="Calibri"/>
                          <a:cs typeface="Times New Roman"/>
                        </a:rPr>
                        <a:t>s besoins spéciaux, pendant</a:t>
                      </a:r>
                      <a:r>
                        <a:rPr lang="fr-FR" sz="2000" baseline="0" dirty="0" smtClean="0">
                          <a:latin typeface="Calibri"/>
                          <a:cs typeface="Times New Roman"/>
                        </a:rPr>
                        <a:t> les r</a:t>
                      </a:r>
                      <a:r>
                        <a:rPr lang="fr-FR" sz="2000" dirty="0" smtClean="0">
                          <a:latin typeface="Calibri"/>
                          <a:cs typeface="Times New Roman"/>
                        </a:rPr>
                        <a:t>epas, etc.</a:t>
                      </a:r>
                      <a:endParaRPr lang="en-US" sz="2000" dirty="0">
                        <a:latin typeface="Calibri"/>
                        <a:cs typeface="Times New Roman"/>
                      </a:endParaRPr>
                    </a:p>
                  </a:txBody>
                  <a:tcPr marL="45720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r>
            </a:tbl>
          </a:graphicData>
        </a:graphic>
      </p:graphicFrame>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533400" y="2133600"/>
            <a:ext cx="8229600" cy="4389120"/>
          </a:xfrm>
        </p:spPr>
        <p:txBody>
          <a:bodyPr>
            <a:normAutofit fontScale="92500" lnSpcReduction="20000"/>
          </a:bodyPr>
          <a:lstStyle/>
          <a:p>
            <a:r>
              <a:rPr lang="fr-FR" dirty="0" smtClean="0"/>
              <a:t>Si les enfants vont passer la nuit à l'abri il faut donc identifier le personnel bénévole supplémentaire pour le poste de nuit</a:t>
            </a:r>
          </a:p>
          <a:p>
            <a:r>
              <a:rPr lang="fr-FR" dirty="0" smtClean="0"/>
              <a:t>Il devrait toujours y avoir un minimum de deux bénévoles éveillés la nuit pour assurer la sécurité lorsque les enfants dorment dans la même chambre</a:t>
            </a:r>
            <a:endParaRPr lang="en-US" dirty="0" smtClean="0"/>
          </a:p>
          <a:p>
            <a:r>
              <a:rPr lang="fr-FR" dirty="0" smtClean="0"/>
              <a:t>If faut avoir des bénévoles de nuit supplémentaires si les enfants se trouvent dans plusieurs chambres de l'abri, c’est à dire, il devrait y avoir un minimum de 1 bénévole éveillé tout le temps pour chaque pièce supplémentaire où les enfants dorment. Remarque: ces bénévoles supplémentaires sont au-delà des deux bénévoles qui supervisent l'abri pendant la nuit.</a:t>
            </a:r>
            <a:endParaRPr lang="en-US" dirty="0" smtClean="0"/>
          </a:p>
          <a:p>
            <a:endParaRPr lang="en-US" dirty="0"/>
          </a:p>
        </p:txBody>
      </p:sp>
      <p:sp>
        <p:nvSpPr>
          <p:cNvPr id="3" name="Title 2"/>
          <p:cNvSpPr>
            <a:spLocks noGrp="1"/>
          </p:cNvSpPr>
          <p:nvPr>
            <p:ph type="title"/>
          </p:nvPr>
        </p:nvSpPr>
        <p:spPr>
          <a:xfrm>
            <a:off x="457200" y="609600"/>
            <a:ext cx="8991600" cy="1143000"/>
          </a:xfrm>
        </p:spPr>
        <p:txBody>
          <a:bodyPr>
            <a:normAutofit fontScale="90000"/>
          </a:bodyPr>
          <a:lstStyle/>
          <a:p>
            <a:pPr lvl="0"/>
            <a:r>
              <a:rPr lang="en-US" sz="4800" dirty="0" smtClean="0"/>
              <a:t>Les </a:t>
            </a:r>
            <a:r>
              <a:rPr lang="en-US" sz="4800" dirty="0" err="1" smtClean="0"/>
              <a:t>bénévoles</a:t>
            </a:r>
            <a:r>
              <a:rPr lang="en-US" sz="4800" dirty="0" smtClean="0"/>
              <a:t>-les </a:t>
            </a:r>
            <a:r>
              <a:rPr lang="en-US" sz="4800" dirty="0" err="1" smtClean="0"/>
              <a:t>besoins</a:t>
            </a:r>
            <a:r>
              <a:rPr lang="en-US" sz="4800" dirty="0" smtClean="0"/>
              <a:t> </a:t>
            </a:r>
            <a:r>
              <a:rPr lang="en-US" sz="4800" dirty="0" err="1" smtClean="0"/>
              <a:t>supplémentaires</a:t>
            </a:r>
            <a:endParaRPr lang="en-US" sz="4800"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lnSpcReduction="10000"/>
          </a:bodyPr>
          <a:lstStyle/>
          <a:p>
            <a:pPr lvl="0"/>
            <a:r>
              <a:rPr lang="fr-FR" dirty="0" smtClean="0"/>
              <a:t>Orientez les bénévoles  à propos de directives de </a:t>
            </a:r>
            <a:r>
              <a:rPr lang="fr-FR" dirty="0" smtClean="0"/>
              <a:t>l'abri </a:t>
            </a:r>
            <a:r>
              <a:rPr lang="fr-FR" dirty="0" smtClean="0"/>
              <a:t>et de problèmes de sécurité </a:t>
            </a:r>
            <a:endParaRPr lang="en-US" dirty="0" smtClean="0"/>
          </a:p>
          <a:p>
            <a:pPr lvl="0"/>
            <a:endParaRPr lang="en-US" dirty="0" smtClean="0"/>
          </a:p>
          <a:p>
            <a:pPr lvl="0"/>
            <a:r>
              <a:rPr lang="fr-FR" dirty="0" smtClean="0"/>
              <a:t>Développez un plan général dans lequel les tâches sont assignées  pour le cas d'un désastre</a:t>
            </a:r>
            <a:endParaRPr lang="en-US" dirty="0" smtClean="0"/>
          </a:p>
          <a:p>
            <a:pPr lvl="0"/>
            <a:endParaRPr lang="en-US" dirty="0" smtClean="0"/>
          </a:p>
          <a:p>
            <a:pPr lvl="0"/>
            <a:r>
              <a:rPr lang="fr-FR" dirty="0" smtClean="0"/>
              <a:t>Faites la révision / formez les individus pour qu’ils soient au courant des fonctions des bénévoles</a:t>
            </a:r>
            <a:endParaRPr lang="en-US" dirty="0" smtClean="0"/>
          </a:p>
          <a:p>
            <a:pPr lvl="0"/>
            <a:endParaRPr lang="en-US" dirty="0" smtClean="0"/>
          </a:p>
          <a:p>
            <a:pPr lvl="0"/>
            <a:r>
              <a:rPr lang="fr-FR" dirty="0" smtClean="0"/>
              <a:t>Mettez l'accent sur les besoins de protection et de sécurité des enfants</a:t>
            </a:r>
            <a:endParaRPr lang="en-US" dirty="0"/>
          </a:p>
        </p:txBody>
      </p:sp>
      <p:sp>
        <p:nvSpPr>
          <p:cNvPr id="3" name="Title 2"/>
          <p:cNvSpPr>
            <a:spLocks noGrp="1"/>
          </p:cNvSpPr>
          <p:nvPr>
            <p:ph type="title"/>
          </p:nvPr>
        </p:nvSpPr>
        <p:spPr/>
        <p:txBody>
          <a:bodyPr>
            <a:normAutofit/>
          </a:bodyPr>
          <a:lstStyle/>
          <a:p>
            <a:r>
              <a:rPr lang="en-US" dirty="0" smtClean="0"/>
              <a:t>La </a:t>
            </a:r>
            <a:r>
              <a:rPr lang="en-US" dirty="0" err="1" smtClean="0"/>
              <a:t>préparation</a:t>
            </a:r>
            <a:r>
              <a:rPr lang="en-US" dirty="0" smtClean="0"/>
              <a:t> des </a:t>
            </a:r>
            <a:r>
              <a:rPr lang="en-US" dirty="0" err="1" smtClean="0"/>
              <a:t>bénévoles</a:t>
            </a:r>
            <a:r>
              <a:rPr lang="en-US" dirty="0" smtClean="0"/>
              <a:t> </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lnSpcReduction="10000"/>
          </a:bodyPr>
          <a:lstStyle/>
          <a:p>
            <a:pPr lvl="0"/>
            <a:r>
              <a:rPr lang="fr-FR" dirty="0" smtClean="0"/>
              <a:t>Faites la révision / formez vos bénévoles  pour comprendre comment identifier et soutenir les besoins physiques  et émotionnels  fondamentaux des enfants</a:t>
            </a:r>
            <a:endParaRPr lang="en-US" dirty="0" smtClean="0"/>
          </a:p>
          <a:p>
            <a:pPr lvl="0"/>
            <a:endParaRPr lang="en-US" dirty="0" smtClean="0"/>
          </a:p>
          <a:p>
            <a:pPr lvl="0"/>
            <a:r>
              <a:rPr lang="fr-FR" dirty="0" smtClean="0"/>
              <a:t>Faites la révision / formez vos bénévoles pour interviewer les parents dans le but de recueillir des informations de contact et des informations de base pour chaque enfant</a:t>
            </a:r>
            <a:endParaRPr lang="en-US" dirty="0" smtClean="0"/>
          </a:p>
          <a:p>
            <a:pPr lvl="0">
              <a:buNone/>
            </a:pPr>
            <a:endParaRPr lang="en-US" dirty="0" smtClean="0"/>
          </a:p>
          <a:p>
            <a:pPr lvl="0"/>
            <a:r>
              <a:rPr lang="fr-FR" dirty="0" smtClean="0"/>
              <a:t>Faites la révision / formez vos bénévoles comment réagir  face à la </a:t>
            </a:r>
            <a:r>
              <a:rPr lang="en-US" dirty="0" err="1" smtClean="0"/>
              <a:t>détresse</a:t>
            </a:r>
            <a:r>
              <a:rPr lang="en-US" dirty="0" smtClean="0"/>
              <a:t> et le </a:t>
            </a:r>
            <a:r>
              <a:rPr lang="en-US" dirty="0" err="1" smtClean="0"/>
              <a:t>comportement</a:t>
            </a:r>
            <a:r>
              <a:rPr lang="en-US" dirty="0" smtClean="0"/>
              <a:t> </a:t>
            </a:r>
            <a:r>
              <a:rPr lang="en-US" dirty="0" err="1" smtClean="0"/>
              <a:t>perturbateur</a:t>
            </a:r>
            <a:r>
              <a:rPr lang="en-US" dirty="0" smtClean="0"/>
              <a:t> des parents et/</a:t>
            </a:r>
            <a:r>
              <a:rPr lang="en-US" dirty="0" err="1" smtClean="0"/>
              <a:t>ou</a:t>
            </a:r>
            <a:r>
              <a:rPr lang="en-US" dirty="0" smtClean="0"/>
              <a:t> des </a:t>
            </a:r>
            <a:r>
              <a:rPr lang="en-US" dirty="0" err="1" smtClean="0"/>
              <a:t>enfants</a:t>
            </a:r>
            <a:r>
              <a:rPr lang="en-US" dirty="0" smtClean="0"/>
              <a:t> </a:t>
            </a:r>
          </a:p>
          <a:p>
            <a:endParaRPr lang="en-US" dirty="0"/>
          </a:p>
        </p:txBody>
      </p:sp>
      <p:sp>
        <p:nvSpPr>
          <p:cNvPr id="3" name="Title 2"/>
          <p:cNvSpPr>
            <a:spLocks noGrp="1"/>
          </p:cNvSpPr>
          <p:nvPr>
            <p:ph type="title"/>
          </p:nvPr>
        </p:nvSpPr>
        <p:spPr/>
        <p:txBody>
          <a:bodyPr/>
          <a:lstStyle/>
          <a:p>
            <a:r>
              <a:rPr lang="en-US" dirty="0" smtClean="0"/>
              <a:t>La </a:t>
            </a:r>
            <a:r>
              <a:rPr lang="en-US" dirty="0" err="1" smtClean="0"/>
              <a:t>préparation</a:t>
            </a:r>
            <a:r>
              <a:rPr lang="en-US" dirty="0" smtClean="0"/>
              <a:t> des </a:t>
            </a:r>
            <a:r>
              <a:rPr lang="en-US" dirty="0" err="1" smtClean="0"/>
              <a:t>bénévoles</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a:bodyPr>
          <a:lstStyle/>
          <a:p>
            <a:pPr lvl="0"/>
            <a:r>
              <a:rPr lang="en-US" sz="2800" dirty="0" err="1" smtClean="0"/>
              <a:t>L’inscription</a:t>
            </a:r>
            <a:r>
              <a:rPr lang="en-US" sz="2800" dirty="0" smtClean="0"/>
              <a:t> des </a:t>
            </a:r>
            <a:r>
              <a:rPr lang="en-US" sz="2800" dirty="0" err="1" smtClean="0"/>
              <a:t>enfants</a:t>
            </a:r>
            <a:endParaRPr lang="en-US" sz="2800" dirty="0" smtClean="0"/>
          </a:p>
          <a:p>
            <a:pPr lvl="1"/>
            <a:r>
              <a:rPr lang="en-US" dirty="0" smtClean="0">
                <a:latin typeface="+mn-lt"/>
              </a:rPr>
              <a:t>-Comment </a:t>
            </a:r>
            <a:r>
              <a:rPr lang="en-US" dirty="0" err="1" smtClean="0">
                <a:latin typeface="+mn-lt"/>
              </a:rPr>
              <a:t>remplir</a:t>
            </a:r>
            <a:r>
              <a:rPr lang="en-US" dirty="0" smtClean="0">
                <a:latin typeface="+mn-lt"/>
              </a:rPr>
              <a:t> les </a:t>
            </a:r>
            <a:r>
              <a:rPr lang="en-US" dirty="0" err="1" smtClean="0">
                <a:latin typeface="+mn-lt"/>
              </a:rPr>
              <a:t>formulaires</a:t>
            </a:r>
            <a:r>
              <a:rPr lang="en-US" dirty="0" smtClean="0">
                <a:latin typeface="+mn-lt"/>
              </a:rPr>
              <a:t> des </a:t>
            </a:r>
            <a:r>
              <a:rPr lang="en-US" dirty="0" err="1" smtClean="0">
                <a:latin typeface="+mn-lt"/>
              </a:rPr>
              <a:t>données</a:t>
            </a:r>
            <a:r>
              <a:rPr lang="en-US" dirty="0" smtClean="0">
                <a:latin typeface="+mn-lt"/>
              </a:rPr>
              <a:t> (</a:t>
            </a:r>
            <a:r>
              <a:rPr lang="en-US" dirty="0" err="1" smtClean="0">
                <a:latin typeface="+mn-lt"/>
              </a:rPr>
              <a:t>voir</a:t>
            </a:r>
            <a:r>
              <a:rPr lang="en-US" dirty="0" smtClean="0">
                <a:latin typeface="+mn-lt"/>
              </a:rPr>
              <a:t>  </a:t>
            </a:r>
            <a:r>
              <a:rPr lang="en-US" dirty="0" err="1" smtClean="0">
                <a:latin typeface="+mn-lt"/>
              </a:rPr>
              <a:t>annexe</a:t>
            </a:r>
            <a:r>
              <a:rPr lang="en-US" dirty="0" smtClean="0">
                <a:latin typeface="+mn-lt"/>
              </a:rPr>
              <a:t>)</a:t>
            </a:r>
          </a:p>
          <a:p>
            <a:pPr lvl="1"/>
            <a:r>
              <a:rPr lang="en-US" dirty="0" smtClean="0">
                <a:latin typeface="+mn-lt"/>
              </a:rPr>
              <a:t>-Les </a:t>
            </a:r>
            <a:r>
              <a:rPr lang="en-US" dirty="0" err="1" smtClean="0">
                <a:latin typeface="+mn-lt"/>
              </a:rPr>
              <a:t>formulaires</a:t>
            </a:r>
            <a:r>
              <a:rPr lang="en-US" dirty="0" smtClean="0">
                <a:latin typeface="+mn-lt"/>
              </a:rPr>
              <a:t> de c</a:t>
            </a:r>
            <a:r>
              <a:rPr lang="fr-FR" dirty="0" err="1" smtClean="0">
                <a:latin typeface="+mn-lt"/>
              </a:rPr>
              <a:t>ontact</a:t>
            </a:r>
            <a:r>
              <a:rPr lang="fr-FR" dirty="0" smtClean="0">
                <a:latin typeface="+mn-lt"/>
              </a:rPr>
              <a:t> avec des parents et l'information en situation d'urgence</a:t>
            </a:r>
          </a:p>
          <a:p>
            <a:pPr lvl="1"/>
            <a:r>
              <a:rPr lang="fr-FR" dirty="0" smtClean="0">
                <a:latin typeface="+mn-lt"/>
              </a:rPr>
              <a:t>-Prenez des photos (l’enfant, les parents, la famille étendue)</a:t>
            </a:r>
          </a:p>
          <a:p>
            <a:pPr lvl="1"/>
            <a:r>
              <a:rPr lang="fr-FR" dirty="0" smtClean="0">
                <a:latin typeface="+mn-lt"/>
              </a:rPr>
              <a:t>-Créez « la carte » de la famille (pour chaque enfant si possible)</a:t>
            </a:r>
          </a:p>
          <a:p>
            <a:pPr lvl="2"/>
            <a:r>
              <a:rPr lang="fr-FR" sz="2400" dirty="0" smtClean="0"/>
              <a:t>Vous devez savoir qui peut visiter et ramasser chaque enfant</a:t>
            </a:r>
            <a:endParaRPr lang="en-US" sz="2400" dirty="0" smtClean="0"/>
          </a:p>
          <a:p>
            <a:pPr lvl="2"/>
            <a:r>
              <a:rPr lang="fr-FR" sz="2400" dirty="0" smtClean="0"/>
              <a:t>Affichez la dans un endroit visible comme une source de réconfort pour les enfants et pour la facilité d'accès par tous les bénévoles</a:t>
            </a:r>
            <a:endParaRPr lang="en-US" dirty="0"/>
          </a:p>
        </p:txBody>
      </p:sp>
      <p:sp>
        <p:nvSpPr>
          <p:cNvPr id="3" name="Title 2"/>
          <p:cNvSpPr>
            <a:spLocks noGrp="1"/>
          </p:cNvSpPr>
          <p:nvPr>
            <p:ph type="title"/>
          </p:nvPr>
        </p:nvSpPr>
        <p:spPr/>
        <p:txBody>
          <a:bodyPr>
            <a:normAutofit/>
          </a:bodyPr>
          <a:lstStyle/>
          <a:p>
            <a:r>
              <a:rPr lang="en-US" dirty="0" err="1" smtClean="0"/>
              <a:t>L’opération</a:t>
            </a:r>
            <a:r>
              <a:rPr lang="en-US" dirty="0" smtClean="0"/>
              <a:t> de </a:t>
            </a:r>
            <a:r>
              <a:rPr lang="en-US" dirty="0" err="1" smtClean="0"/>
              <a:t>l’abri</a:t>
            </a:r>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pPr lvl="0"/>
            <a:r>
              <a:rPr lang="fr-FR" sz="2800" dirty="0" smtClean="0"/>
              <a:t>Les directives générales pour travailler avec les enfants</a:t>
            </a:r>
            <a:endParaRPr lang="en-US" sz="2800" dirty="0" smtClean="0"/>
          </a:p>
          <a:p>
            <a:pPr lvl="1"/>
            <a:r>
              <a:rPr lang="en-US" dirty="0" smtClean="0">
                <a:latin typeface="+mn-lt"/>
              </a:rPr>
              <a:t>-</a:t>
            </a:r>
            <a:r>
              <a:rPr lang="fr-FR" dirty="0" smtClean="0">
                <a:latin typeface="+mn-lt"/>
              </a:rPr>
              <a:t>Peuvent être étourdis, en état de choc ou en éprouvant  un certain degré de dissociation qui peut être aggravé si on ne les protège pas des  stimuli traumatiques qui se reproduisent </a:t>
            </a:r>
            <a:endParaRPr lang="en-US" dirty="0" smtClean="0">
              <a:latin typeface="+mn-lt"/>
            </a:endParaRPr>
          </a:p>
          <a:p>
            <a:pPr lvl="2"/>
            <a:r>
              <a:rPr lang="fr-FR" sz="2400" dirty="0" smtClean="0"/>
              <a:t>Si possible, dirigez les enfants qui peuvent marcher loin des stimuli de destruction, y compris les survivants blessés</a:t>
            </a:r>
            <a:endParaRPr lang="en-US" sz="2400" dirty="0" smtClean="0"/>
          </a:p>
          <a:p>
            <a:pPr lvl="2"/>
            <a:r>
              <a:rPr lang="fr-FR" sz="2400" dirty="0" smtClean="0"/>
              <a:t>Utilisez des mots aimables, mais donnez des directives fermes en cas de besoin</a:t>
            </a:r>
            <a:endParaRPr lang="en-US" sz="2400" dirty="0" smtClean="0"/>
          </a:p>
          <a:p>
            <a:endParaRPr lang="en-US" dirty="0"/>
          </a:p>
        </p:txBody>
      </p:sp>
      <p:sp>
        <p:nvSpPr>
          <p:cNvPr id="3" name="Title 2"/>
          <p:cNvSpPr>
            <a:spLocks noGrp="1"/>
          </p:cNvSpPr>
          <p:nvPr>
            <p:ph type="title"/>
          </p:nvPr>
        </p:nvSpPr>
        <p:spPr/>
        <p:txBody>
          <a:bodyPr>
            <a:normAutofit/>
          </a:bodyPr>
          <a:lstStyle/>
          <a:p>
            <a:r>
              <a:rPr lang="en-US" dirty="0" smtClean="0"/>
              <a:t>Le travail avec les </a:t>
            </a:r>
            <a:r>
              <a:rPr lang="en-US" dirty="0" err="1" smtClean="0"/>
              <a:t>enfants</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62500" lnSpcReduction="20000"/>
          </a:bodyPr>
          <a:lstStyle/>
          <a:p>
            <a:pPr lvl="1"/>
            <a:r>
              <a:rPr lang="en-US" dirty="0" smtClean="0">
                <a:latin typeface="+mn-lt"/>
              </a:rPr>
              <a:t>-Connecter aux gens </a:t>
            </a:r>
            <a:r>
              <a:rPr lang="en-US" dirty="0" err="1" smtClean="0">
                <a:latin typeface="+mn-lt"/>
              </a:rPr>
              <a:t>connus</a:t>
            </a:r>
            <a:r>
              <a:rPr lang="en-US" dirty="0" smtClean="0">
                <a:latin typeface="+mn-lt"/>
              </a:rPr>
              <a:t> </a:t>
            </a:r>
          </a:p>
          <a:p>
            <a:pPr lvl="2"/>
            <a:r>
              <a:rPr lang="fr-FR" sz="2400" dirty="0" smtClean="0"/>
              <a:t>Connectez-vous  aux parents  identifiés et / ou à la famille régulièrement</a:t>
            </a:r>
            <a:endParaRPr lang="en-US" sz="2400" dirty="0" smtClean="0"/>
          </a:p>
          <a:p>
            <a:pPr lvl="2"/>
            <a:r>
              <a:rPr lang="fr-FR" sz="2400" dirty="0" smtClean="0"/>
              <a:t>Fournissez régulièrement des informations précises si un enfant a des questions concernant ses parents ou autres personnes</a:t>
            </a:r>
            <a:endParaRPr lang="en-US" sz="2400" dirty="0" smtClean="0"/>
          </a:p>
          <a:p>
            <a:pPr lvl="2">
              <a:buNone/>
            </a:pPr>
            <a:endParaRPr lang="en-US" sz="2400" dirty="0" smtClean="0"/>
          </a:p>
          <a:p>
            <a:pPr lvl="1"/>
            <a:r>
              <a:rPr lang="en-US" dirty="0" smtClean="0">
                <a:latin typeface="+mn-lt"/>
              </a:rPr>
              <a:t>-Le </a:t>
            </a:r>
            <a:r>
              <a:rPr lang="en-US" dirty="0" err="1" smtClean="0">
                <a:latin typeface="+mn-lt"/>
              </a:rPr>
              <a:t>soutien</a:t>
            </a:r>
            <a:r>
              <a:rPr lang="en-US" dirty="0" smtClean="0">
                <a:latin typeface="+mn-lt"/>
              </a:rPr>
              <a:t> </a:t>
            </a:r>
          </a:p>
          <a:p>
            <a:pPr lvl="2"/>
            <a:r>
              <a:rPr lang="fr-FR" sz="2400" dirty="0" smtClean="0"/>
              <a:t>Fournissez du soutien, soyez compatissant et doux</a:t>
            </a:r>
          </a:p>
          <a:p>
            <a:pPr lvl="2"/>
            <a:r>
              <a:rPr lang="fr-FR" sz="2400" dirty="0" smtClean="0"/>
              <a:t>Apprenez et utilisez les noms des enfants quand vous communiquez avec eux</a:t>
            </a:r>
          </a:p>
          <a:p>
            <a:pPr lvl="2"/>
            <a:r>
              <a:rPr lang="fr-FR" sz="2400" dirty="0" smtClean="0"/>
              <a:t>Utilisez la communication verbale et non verbale avec l'enfant sans porter de jugement</a:t>
            </a:r>
          </a:p>
          <a:p>
            <a:pPr lvl="2"/>
            <a:r>
              <a:rPr lang="fr-FR" sz="2400" dirty="0" smtClean="0"/>
              <a:t>Toutefois l'utilisation temporaire des outils de relations positives puisse aider à reconnecter les enfants et réduire le sens aigu de la perte</a:t>
            </a:r>
          </a:p>
          <a:p>
            <a:pPr lvl="2">
              <a:buNone/>
            </a:pPr>
            <a:endParaRPr lang="en-US" sz="2400" dirty="0" smtClean="0"/>
          </a:p>
          <a:p>
            <a:pPr lvl="1"/>
            <a:r>
              <a:rPr lang="en-US" dirty="0" smtClean="0">
                <a:latin typeface="+mn-lt"/>
              </a:rPr>
              <a:t>-Le triage</a:t>
            </a:r>
          </a:p>
          <a:p>
            <a:pPr lvl="2"/>
            <a:r>
              <a:rPr lang="en-US" sz="2400" dirty="0" err="1" smtClean="0"/>
              <a:t>Observez</a:t>
            </a:r>
            <a:r>
              <a:rPr lang="en-US" sz="2400" dirty="0" smtClean="0"/>
              <a:t> les </a:t>
            </a:r>
            <a:r>
              <a:rPr lang="en-US" sz="2400" dirty="0" err="1" smtClean="0"/>
              <a:t>besoins</a:t>
            </a:r>
            <a:r>
              <a:rPr lang="en-US" sz="2400" dirty="0" smtClean="0"/>
              <a:t> physiques et </a:t>
            </a:r>
            <a:r>
              <a:rPr lang="en-US" sz="2400" dirty="0" err="1" smtClean="0"/>
              <a:t>é</a:t>
            </a:r>
            <a:r>
              <a:rPr lang="en-US" sz="2400" dirty="0" err="1" smtClean="0"/>
              <a:t>motionnels</a:t>
            </a:r>
            <a:r>
              <a:rPr lang="en-US" sz="2400" dirty="0" smtClean="0"/>
              <a:t> </a:t>
            </a:r>
            <a:r>
              <a:rPr lang="en-US" sz="2400" dirty="0" smtClean="0"/>
              <a:t>(</a:t>
            </a:r>
            <a:r>
              <a:rPr lang="en-US" sz="2400" dirty="0" err="1" smtClean="0"/>
              <a:t>voir</a:t>
            </a:r>
            <a:r>
              <a:rPr lang="en-US" sz="2400" dirty="0" smtClean="0"/>
              <a:t> les </a:t>
            </a:r>
            <a:r>
              <a:rPr lang="en-US" sz="2400" dirty="0" err="1" smtClean="0"/>
              <a:t>matériaux</a:t>
            </a:r>
            <a:r>
              <a:rPr lang="en-US" sz="2400" dirty="0" smtClean="0"/>
              <a:t> </a:t>
            </a:r>
            <a:r>
              <a:rPr lang="en-US" sz="2400" dirty="0" err="1" smtClean="0"/>
              <a:t>d’évaluation</a:t>
            </a:r>
            <a:r>
              <a:rPr lang="en-US" sz="2400" dirty="0" smtClean="0"/>
              <a:t> </a:t>
            </a:r>
            <a:r>
              <a:rPr lang="en-US" sz="2400" dirty="0" err="1" smtClean="0"/>
              <a:t>dans</a:t>
            </a:r>
            <a:r>
              <a:rPr lang="en-US" sz="2400" dirty="0" smtClean="0"/>
              <a:t> la Session II)</a:t>
            </a:r>
          </a:p>
          <a:p>
            <a:pPr lvl="2"/>
            <a:r>
              <a:rPr lang="fr-FR" sz="2400" dirty="0" smtClean="0"/>
              <a:t>Faites le triage avec les professionnels de la santé médicale et comportementale </a:t>
            </a:r>
            <a:endParaRPr lang="en-US" sz="2400" dirty="0" smtClean="0"/>
          </a:p>
          <a:p>
            <a:pPr lvl="3"/>
            <a:r>
              <a:rPr lang="fr-FR" dirty="0" smtClean="0"/>
              <a:t>Il faut arranger d’avance l’endroit et le protocole pour les professionnels de voir les enfants (par exemple, à l'hôpital local ou dans un établissement médicale d'urgence)</a:t>
            </a:r>
            <a:endParaRPr lang="en-US" dirty="0" smtClean="0"/>
          </a:p>
          <a:p>
            <a:endParaRPr lang="en-US" dirty="0"/>
          </a:p>
        </p:txBody>
      </p:sp>
      <p:sp>
        <p:nvSpPr>
          <p:cNvPr id="3" name="Title 2"/>
          <p:cNvSpPr>
            <a:spLocks noGrp="1"/>
          </p:cNvSpPr>
          <p:nvPr>
            <p:ph type="title"/>
          </p:nvPr>
        </p:nvSpPr>
        <p:spPr/>
        <p:txBody>
          <a:bodyPr>
            <a:normAutofit fontScale="90000"/>
          </a:bodyPr>
          <a:lstStyle/>
          <a:p>
            <a:r>
              <a:rPr lang="en-US" dirty="0" smtClean="0"/>
              <a:t>Le travail avec les </a:t>
            </a:r>
            <a:r>
              <a:rPr lang="en-US" dirty="0" err="1" smtClean="0"/>
              <a:t>enfants</a:t>
            </a:r>
            <a:r>
              <a:rPr lang="en-US" dirty="0" smtClean="0"/>
              <a:t> (suite)</a:t>
            </a: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pPr algn="ctr"/>
            <a:r>
              <a:rPr lang="en-US" dirty="0" smtClean="0"/>
              <a:t>Questions?</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838200"/>
            <a:ext cx="8229600" cy="1143000"/>
          </a:xfrm>
        </p:spPr>
        <p:txBody>
          <a:bodyPr>
            <a:noAutofit/>
          </a:bodyPr>
          <a:lstStyle/>
          <a:p>
            <a:pPr algn="ctr"/>
            <a:r>
              <a:rPr lang="en-US" sz="4000" dirty="0" smtClean="0"/>
              <a:t>L</a:t>
            </a:r>
            <a:r>
              <a:rPr lang="fr-FR" sz="4000" dirty="0" smtClean="0"/>
              <a:t>’aperçu</a:t>
            </a:r>
            <a:r>
              <a:rPr lang="en-US" sz="4000" dirty="0" smtClean="0"/>
              <a:t>: </a:t>
            </a:r>
            <a:r>
              <a:rPr lang="fr-FR" sz="4400" dirty="0" smtClean="0">
                <a:effectLst>
                  <a:outerShdw blurRad="38100" dist="38100" dir="2700000" algn="tl" rotWithShape="0">
                    <a:srgbClr val="000000">
                      <a:alpha val="43137"/>
                    </a:srgbClr>
                  </a:outerShdw>
                </a:effectLst>
              </a:rPr>
              <a:t>La création des environnements sécuritaires pour les enfants </a:t>
            </a:r>
            <a:r>
              <a:rPr lang="en-US" sz="4400" dirty="0" smtClean="0">
                <a:effectLst>
                  <a:outerShdw blurRad="38100" dist="38100" dir="2700000" algn="tl" rotWithShape="0">
                    <a:srgbClr val="000000">
                      <a:alpha val="43137"/>
                    </a:srgbClr>
                  </a:outerShdw>
                </a:effectLst>
              </a:rPr>
              <a:t>après un </a:t>
            </a:r>
            <a:r>
              <a:rPr lang="en-US" sz="4400" dirty="0" err="1" smtClean="0">
                <a:effectLst>
                  <a:outerShdw blurRad="38100" dist="38100" dir="2700000" algn="tl" rotWithShape="0">
                    <a:srgbClr val="000000">
                      <a:alpha val="43137"/>
                    </a:srgbClr>
                  </a:outerShdw>
                </a:effectLst>
              </a:rPr>
              <a:t>désastre</a:t>
            </a:r>
            <a:endParaRPr lang="en-US" sz="4000" dirty="0">
              <a:effectLst>
                <a:outerShdw blurRad="38100" dist="38100" dir="2700000" algn="tl" rotWithShape="0">
                  <a:srgbClr val="000000">
                    <a:alpha val="43137"/>
                  </a:srgbClr>
                </a:outerShdw>
              </a:effectLst>
            </a:endParaRPr>
          </a:p>
        </p:txBody>
      </p:sp>
      <p:sp>
        <p:nvSpPr>
          <p:cNvPr id="3" name="Content Placeholder 2"/>
          <p:cNvSpPr>
            <a:spLocks noGrp="1"/>
          </p:cNvSpPr>
          <p:nvPr>
            <p:ph idx="1"/>
          </p:nvPr>
        </p:nvSpPr>
        <p:spPr>
          <a:xfrm>
            <a:off x="457200" y="2362200"/>
            <a:ext cx="8229600" cy="3962400"/>
          </a:xfrm>
        </p:spPr>
        <p:txBody>
          <a:bodyPr>
            <a:normAutofit fontScale="92500" lnSpcReduction="20000"/>
          </a:bodyPr>
          <a:lstStyle/>
          <a:p>
            <a:r>
              <a:rPr lang="fr-FR" dirty="0" smtClean="0"/>
              <a:t>À la suite d'un désastre tous les enfants ont besoin d'un endroit sûr, loin du danger et d'autres expériences effrayantes</a:t>
            </a:r>
            <a:endParaRPr lang="en-US" dirty="0" smtClean="0"/>
          </a:p>
          <a:p>
            <a:endParaRPr lang="en-US" dirty="0" smtClean="0"/>
          </a:p>
          <a:p>
            <a:r>
              <a:rPr lang="fr-FR" dirty="0" smtClean="0"/>
              <a:t>Les parents et les soignants ont besoin d'un endroit où les enfants peuvent rester pendant que les adultes travaillent pour trouver un logement sûr, de la nourriture, de l'eau, du travail, etc.</a:t>
            </a:r>
          </a:p>
          <a:p>
            <a:pPr>
              <a:buNone/>
            </a:pPr>
            <a:endParaRPr lang="en-US" dirty="0" smtClean="0"/>
          </a:p>
          <a:p>
            <a:r>
              <a:rPr lang="en-US" dirty="0" smtClean="0"/>
              <a:t>La </a:t>
            </a:r>
            <a:r>
              <a:rPr lang="en-US" dirty="0" err="1" smtClean="0"/>
              <a:t>création</a:t>
            </a:r>
            <a:r>
              <a:rPr lang="en-US" dirty="0" smtClean="0"/>
              <a:t> </a:t>
            </a:r>
            <a:r>
              <a:rPr lang="fr-FR" dirty="0" smtClean="0"/>
              <a:t>des environnements sécuritaires pour les enfants  exige de la planification et de la considération des besoins des enfants à la suite d’un désastre</a:t>
            </a: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2133600"/>
            <a:ext cx="8229600" cy="4389120"/>
          </a:xfrm>
        </p:spPr>
        <p:txBody>
          <a:bodyPr>
            <a:normAutofit fontScale="77500" lnSpcReduction="20000"/>
          </a:bodyPr>
          <a:lstStyle/>
          <a:p>
            <a:r>
              <a:rPr lang="en-US" dirty="0" err="1" smtClean="0"/>
              <a:t>Etablissement</a:t>
            </a:r>
            <a:r>
              <a:rPr lang="en-US" dirty="0" smtClean="0"/>
              <a:t> des </a:t>
            </a:r>
            <a:r>
              <a:rPr lang="en-US" dirty="0" err="1" smtClean="0"/>
              <a:t>environnements</a:t>
            </a:r>
            <a:r>
              <a:rPr lang="en-US" dirty="0" smtClean="0"/>
              <a:t> </a:t>
            </a:r>
            <a:r>
              <a:rPr lang="en-US" dirty="0" err="1" smtClean="0"/>
              <a:t>sécuritaires</a:t>
            </a:r>
            <a:r>
              <a:rPr lang="en-US" dirty="0" smtClean="0"/>
              <a:t> pour les </a:t>
            </a:r>
            <a:r>
              <a:rPr lang="en-US" dirty="0" err="1" smtClean="0"/>
              <a:t>enfants</a:t>
            </a:r>
            <a:r>
              <a:rPr lang="en-US" dirty="0" smtClean="0"/>
              <a:t> </a:t>
            </a:r>
            <a:r>
              <a:rPr lang="en-US" dirty="0" err="1" smtClean="0"/>
              <a:t>exige</a:t>
            </a:r>
            <a:r>
              <a:rPr lang="en-US" dirty="0" smtClean="0"/>
              <a:t> </a:t>
            </a:r>
            <a:r>
              <a:rPr lang="en-US" dirty="0" err="1" smtClean="0"/>
              <a:t>que</a:t>
            </a:r>
            <a:r>
              <a:rPr lang="en-US" dirty="0" smtClean="0"/>
              <a:t> nous </a:t>
            </a:r>
            <a:r>
              <a:rPr lang="en-US" dirty="0" err="1" smtClean="0"/>
              <a:t>fassions</a:t>
            </a:r>
            <a:r>
              <a:rPr lang="en-US" dirty="0" smtClean="0"/>
              <a:t> des </a:t>
            </a:r>
            <a:r>
              <a:rPr lang="en-US" dirty="0" err="1" smtClean="0"/>
              <a:t>choses</a:t>
            </a:r>
            <a:r>
              <a:rPr lang="en-US" dirty="0" smtClean="0"/>
              <a:t> </a:t>
            </a:r>
            <a:r>
              <a:rPr lang="en-US" dirty="0" err="1" smtClean="0"/>
              <a:t>suivantes</a:t>
            </a:r>
            <a:r>
              <a:rPr lang="en-US" dirty="0" smtClean="0"/>
              <a:t>:</a:t>
            </a:r>
          </a:p>
          <a:p>
            <a:pPr>
              <a:buNone/>
            </a:pPr>
            <a:endParaRPr lang="en-US" dirty="0" smtClean="0"/>
          </a:p>
          <a:p>
            <a:pPr lvl="1"/>
            <a:r>
              <a:rPr lang="en-US" dirty="0" smtClean="0">
                <a:latin typeface="+mn-lt"/>
              </a:rPr>
              <a:t>-</a:t>
            </a:r>
            <a:r>
              <a:rPr lang="en-US" dirty="0" err="1" smtClean="0">
                <a:latin typeface="+mn-lt"/>
              </a:rPr>
              <a:t>Protéger</a:t>
            </a:r>
            <a:r>
              <a:rPr lang="en-US" dirty="0" smtClean="0">
                <a:latin typeface="+mn-lt"/>
              </a:rPr>
              <a:t> – </a:t>
            </a:r>
            <a:r>
              <a:rPr lang="en-US" dirty="0" err="1" smtClean="0">
                <a:latin typeface="+mn-lt"/>
              </a:rPr>
              <a:t>établir</a:t>
            </a:r>
            <a:r>
              <a:rPr lang="en-US" dirty="0" smtClean="0">
                <a:latin typeface="+mn-lt"/>
              </a:rPr>
              <a:t> un </a:t>
            </a:r>
            <a:r>
              <a:rPr lang="en-US" dirty="0" err="1" smtClean="0">
                <a:latin typeface="+mn-lt"/>
              </a:rPr>
              <a:t>abri</a:t>
            </a:r>
            <a:r>
              <a:rPr lang="en-US" dirty="0" smtClean="0">
                <a:latin typeface="+mn-lt"/>
              </a:rPr>
              <a:t> / </a:t>
            </a:r>
            <a:r>
              <a:rPr lang="en-US" dirty="0" err="1" smtClean="0">
                <a:latin typeface="+mn-lt"/>
              </a:rPr>
              <a:t>une</a:t>
            </a:r>
            <a:r>
              <a:rPr lang="en-US" dirty="0" smtClean="0">
                <a:latin typeface="+mn-lt"/>
              </a:rPr>
              <a:t> zone </a:t>
            </a:r>
            <a:r>
              <a:rPr lang="en-US" dirty="0" err="1" smtClean="0">
                <a:latin typeface="+mn-lt"/>
              </a:rPr>
              <a:t>sûre</a:t>
            </a:r>
            <a:r>
              <a:rPr lang="en-US" dirty="0" smtClean="0">
                <a:latin typeface="+mn-lt"/>
              </a:rPr>
              <a:t>, de </a:t>
            </a:r>
            <a:r>
              <a:rPr lang="en-US" dirty="0" err="1" smtClean="0">
                <a:latin typeface="+mn-lt"/>
              </a:rPr>
              <a:t>sécurité</a:t>
            </a:r>
            <a:endParaRPr lang="en-US" dirty="0" smtClean="0">
              <a:latin typeface="+mn-lt"/>
            </a:endParaRPr>
          </a:p>
          <a:p>
            <a:pPr lvl="1"/>
            <a:endParaRPr lang="en-US" dirty="0" smtClean="0">
              <a:latin typeface="+mn-lt"/>
            </a:endParaRPr>
          </a:p>
          <a:p>
            <a:pPr lvl="1"/>
            <a:r>
              <a:rPr lang="en-US" dirty="0" smtClean="0">
                <a:latin typeface="+mn-lt"/>
              </a:rPr>
              <a:t>-</a:t>
            </a:r>
            <a:r>
              <a:rPr lang="en-US" dirty="0" err="1" smtClean="0">
                <a:latin typeface="+mn-lt"/>
              </a:rPr>
              <a:t>Diriger</a:t>
            </a:r>
            <a:r>
              <a:rPr lang="en-US" dirty="0" smtClean="0">
                <a:latin typeface="+mn-lt"/>
              </a:rPr>
              <a:t>  - loin de la site de destruction/de </a:t>
            </a:r>
            <a:r>
              <a:rPr lang="en-US" dirty="0" err="1" smtClean="0">
                <a:latin typeface="+mn-lt"/>
              </a:rPr>
              <a:t>désastre</a:t>
            </a:r>
            <a:endParaRPr lang="en-US" dirty="0" smtClean="0">
              <a:latin typeface="+mn-lt"/>
            </a:endParaRPr>
          </a:p>
          <a:p>
            <a:pPr lvl="1"/>
            <a:endParaRPr lang="en-US" dirty="0" smtClean="0">
              <a:latin typeface="+mn-lt"/>
            </a:endParaRPr>
          </a:p>
          <a:p>
            <a:pPr lvl="1"/>
            <a:r>
              <a:rPr lang="en-US" dirty="0" smtClean="0">
                <a:latin typeface="+mn-lt"/>
              </a:rPr>
              <a:t>-Connecter  - aux parents, à la </a:t>
            </a:r>
            <a:r>
              <a:rPr lang="en-US" dirty="0" err="1" smtClean="0">
                <a:latin typeface="+mn-lt"/>
              </a:rPr>
              <a:t>famille</a:t>
            </a:r>
            <a:r>
              <a:rPr lang="en-US" dirty="0" smtClean="0">
                <a:latin typeface="+mn-lt"/>
              </a:rPr>
              <a:t> </a:t>
            </a:r>
            <a:r>
              <a:rPr lang="en-US" dirty="0" err="1" smtClean="0">
                <a:latin typeface="+mn-lt"/>
              </a:rPr>
              <a:t>régulièrement</a:t>
            </a:r>
            <a:r>
              <a:rPr lang="en-US" dirty="0" smtClean="0">
                <a:latin typeface="+mn-lt"/>
              </a:rPr>
              <a:t> </a:t>
            </a:r>
          </a:p>
          <a:p>
            <a:pPr lvl="1"/>
            <a:endParaRPr lang="en-US" dirty="0" smtClean="0">
              <a:latin typeface="+mn-lt"/>
            </a:endParaRPr>
          </a:p>
          <a:p>
            <a:pPr lvl="1"/>
            <a:r>
              <a:rPr lang="en-US" dirty="0" smtClean="0">
                <a:latin typeface="+mn-lt"/>
              </a:rPr>
              <a:t>-Supporter – en </a:t>
            </a:r>
            <a:r>
              <a:rPr lang="en-US" dirty="0" err="1" smtClean="0">
                <a:latin typeface="+mn-lt"/>
              </a:rPr>
              <a:t>créant</a:t>
            </a:r>
            <a:r>
              <a:rPr lang="en-US" dirty="0" smtClean="0">
                <a:latin typeface="+mn-lt"/>
              </a:rPr>
              <a:t> </a:t>
            </a:r>
            <a:r>
              <a:rPr lang="en-US" dirty="0" err="1" smtClean="0">
                <a:latin typeface="+mn-lt"/>
              </a:rPr>
              <a:t>l’environnement</a:t>
            </a:r>
            <a:r>
              <a:rPr lang="en-US" dirty="0" smtClean="0">
                <a:latin typeface="+mn-lt"/>
              </a:rPr>
              <a:t> </a:t>
            </a:r>
            <a:r>
              <a:rPr lang="en-US" dirty="0" err="1" smtClean="0">
                <a:latin typeface="+mn-lt"/>
              </a:rPr>
              <a:t>émotionnel</a:t>
            </a:r>
            <a:r>
              <a:rPr lang="en-US" dirty="0" smtClean="0">
                <a:latin typeface="+mn-lt"/>
              </a:rPr>
              <a:t> </a:t>
            </a:r>
            <a:r>
              <a:rPr lang="en-US" dirty="0" err="1" smtClean="0">
                <a:latin typeface="+mn-lt"/>
              </a:rPr>
              <a:t>sûr</a:t>
            </a:r>
            <a:r>
              <a:rPr lang="en-US" dirty="0" smtClean="0">
                <a:latin typeface="+mn-lt"/>
              </a:rPr>
              <a:t>                        </a:t>
            </a:r>
            <a:r>
              <a:rPr lang="en-US" i="1" dirty="0" smtClean="0">
                <a:latin typeface="+mn-lt"/>
              </a:rPr>
              <a:t>(le </a:t>
            </a:r>
            <a:r>
              <a:rPr lang="en-US" i="1" dirty="0" err="1" smtClean="0">
                <a:latin typeface="+mn-lt"/>
              </a:rPr>
              <a:t>sujet</a:t>
            </a:r>
            <a:r>
              <a:rPr lang="en-US" i="1" dirty="0" smtClean="0">
                <a:latin typeface="+mn-lt"/>
              </a:rPr>
              <a:t> </a:t>
            </a:r>
            <a:r>
              <a:rPr lang="en-US" i="1" dirty="0" err="1" smtClean="0">
                <a:latin typeface="+mn-lt"/>
              </a:rPr>
              <a:t>abordé</a:t>
            </a:r>
            <a:r>
              <a:rPr lang="en-US" i="1" dirty="0" smtClean="0">
                <a:latin typeface="+mn-lt"/>
              </a:rPr>
              <a:t> en Session II)</a:t>
            </a:r>
          </a:p>
          <a:p>
            <a:pPr lvl="1"/>
            <a:endParaRPr lang="en-US" dirty="0" smtClean="0">
              <a:latin typeface="+mn-lt"/>
            </a:endParaRPr>
          </a:p>
          <a:p>
            <a:pPr marL="630238" lvl="1" indent="-236538"/>
            <a:r>
              <a:rPr lang="en-US" dirty="0" smtClean="0">
                <a:latin typeface="+mn-lt"/>
              </a:rPr>
              <a:t>-Triage – </a:t>
            </a:r>
            <a:r>
              <a:rPr lang="en-US" dirty="0" err="1" smtClean="0">
                <a:latin typeface="+mn-lt"/>
              </a:rPr>
              <a:t>l’évaluation</a:t>
            </a:r>
            <a:r>
              <a:rPr lang="en-US" dirty="0" smtClean="0">
                <a:latin typeface="+mn-lt"/>
              </a:rPr>
              <a:t> </a:t>
            </a:r>
            <a:r>
              <a:rPr lang="en-US" dirty="0" err="1" smtClean="0">
                <a:latin typeface="+mn-lt"/>
              </a:rPr>
              <a:t>générale</a:t>
            </a:r>
            <a:r>
              <a:rPr lang="en-US" dirty="0" smtClean="0">
                <a:latin typeface="+mn-lt"/>
              </a:rPr>
              <a:t> des </a:t>
            </a:r>
            <a:r>
              <a:rPr lang="en-US" dirty="0" err="1" smtClean="0">
                <a:latin typeface="+mn-lt"/>
              </a:rPr>
              <a:t>besoins</a:t>
            </a:r>
            <a:r>
              <a:rPr lang="en-US" dirty="0" smtClean="0">
                <a:latin typeface="+mn-lt"/>
              </a:rPr>
              <a:t>  physiques et </a:t>
            </a:r>
            <a:r>
              <a:rPr lang="en-US" dirty="0" err="1" smtClean="0">
                <a:latin typeface="+mn-lt"/>
              </a:rPr>
              <a:t>émotionnels</a:t>
            </a:r>
            <a:r>
              <a:rPr lang="en-US" dirty="0" smtClean="0">
                <a:latin typeface="+mn-lt"/>
              </a:rPr>
              <a:t> et la </a:t>
            </a:r>
            <a:r>
              <a:rPr lang="en-US" dirty="0" err="1" smtClean="0">
                <a:latin typeface="+mn-lt"/>
              </a:rPr>
              <a:t>référence</a:t>
            </a:r>
            <a:r>
              <a:rPr lang="en-US" dirty="0" smtClean="0">
                <a:latin typeface="+mn-lt"/>
              </a:rPr>
              <a:t> aux </a:t>
            </a:r>
            <a:r>
              <a:rPr lang="en-US" dirty="0" err="1" smtClean="0">
                <a:latin typeface="+mn-lt"/>
              </a:rPr>
              <a:t>professionnels</a:t>
            </a:r>
            <a:r>
              <a:rPr lang="en-US" dirty="0" smtClean="0">
                <a:latin typeface="+mn-lt"/>
              </a:rPr>
              <a:t>  </a:t>
            </a:r>
            <a:r>
              <a:rPr lang="en-US" dirty="0" err="1" smtClean="0">
                <a:latin typeface="+mn-lt"/>
              </a:rPr>
              <a:t>si</a:t>
            </a:r>
            <a:r>
              <a:rPr lang="en-US" dirty="0" smtClean="0">
                <a:latin typeface="+mn-lt"/>
              </a:rPr>
              <a:t> n</a:t>
            </a:r>
            <a:r>
              <a:rPr lang="fr-FR" dirty="0" smtClean="0">
                <a:latin typeface="+mn-lt"/>
              </a:rPr>
              <a:t>é</a:t>
            </a:r>
            <a:r>
              <a:rPr lang="en-US" dirty="0" err="1" smtClean="0">
                <a:latin typeface="+mn-lt"/>
              </a:rPr>
              <a:t>cessaire</a:t>
            </a:r>
            <a:endParaRPr lang="en-US" dirty="0" smtClean="0">
              <a:latin typeface="+mn-lt"/>
            </a:endParaRPr>
          </a:p>
          <a:p>
            <a:pPr marL="630238" lvl="1" indent="-236538"/>
            <a:r>
              <a:rPr lang="en-US" i="1" dirty="0" smtClean="0">
                <a:latin typeface="+mn-lt"/>
              </a:rPr>
              <a:t>(le </a:t>
            </a:r>
            <a:r>
              <a:rPr lang="en-US" i="1" dirty="0" err="1" smtClean="0">
                <a:latin typeface="+mn-lt"/>
              </a:rPr>
              <a:t>sujet</a:t>
            </a:r>
            <a:r>
              <a:rPr lang="en-US" i="1" dirty="0" smtClean="0">
                <a:latin typeface="+mn-lt"/>
              </a:rPr>
              <a:t> </a:t>
            </a:r>
            <a:r>
              <a:rPr lang="en-US" i="1" dirty="0" err="1" smtClean="0">
                <a:latin typeface="+mn-lt"/>
              </a:rPr>
              <a:t>abordé</a:t>
            </a:r>
            <a:r>
              <a:rPr lang="en-US" i="1" dirty="0" smtClean="0">
                <a:latin typeface="+mn-lt"/>
              </a:rPr>
              <a:t> en Session II) </a:t>
            </a:r>
          </a:p>
          <a:p>
            <a:pPr marL="630238" lvl="1" indent="-236538"/>
            <a:endParaRPr lang="en-US" dirty="0" smtClean="0">
              <a:latin typeface="+mn-lt"/>
            </a:endParaRPr>
          </a:p>
          <a:p>
            <a:pPr lvl="1"/>
            <a:endParaRPr lang="en-US" dirty="0">
              <a:latin typeface="+mn-lt"/>
            </a:endParaRPr>
          </a:p>
        </p:txBody>
      </p:sp>
      <p:sp>
        <p:nvSpPr>
          <p:cNvPr id="3" name="Title 2"/>
          <p:cNvSpPr>
            <a:spLocks noGrp="1"/>
          </p:cNvSpPr>
          <p:nvPr>
            <p:ph type="title"/>
          </p:nvPr>
        </p:nvSpPr>
        <p:spPr>
          <a:xfrm>
            <a:off x="457200" y="838200"/>
            <a:ext cx="8229600" cy="1143000"/>
          </a:xfrm>
        </p:spPr>
        <p:txBody>
          <a:bodyPr>
            <a:noAutofit/>
          </a:bodyPr>
          <a:lstStyle/>
          <a:p>
            <a:pPr algn="ctr"/>
            <a:r>
              <a:rPr lang="en-US" sz="3600" dirty="0" smtClean="0"/>
              <a:t>L</a:t>
            </a:r>
            <a:r>
              <a:rPr lang="fr-FR" sz="3600" dirty="0" smtClean="0"/>
              <a:t>’aperçu</a:t>
            </a:r>
            <a:r>
              <a:rPr lang="en-US" sz="3600" dirty="0" smtClean="0"/>
              <a:t>: </a:t>
            </a:r>
            <a:r>
              <a:rPr lang="fr-FR" sz="4400" dirty="0" smtClean="0">
                <a:effectLst>
                  <a:outerShdw blurRad="38100" dist="38100" dir="2700000" algn="tl" rotWithShape="0">
                    <a:srgbClr val="000000">
                      <a:alpha val="43137"/>
                    </a:srgbClr>
                  </a:outerShdw>
                </a:effectLst>
              </a:rPr>
              <a:t>La création des environnements sécuritaires pour les enfants </a:t>
            </a:r>
            <a:r>
              <a:rPr lang="en-US" sz="4400" dirty="0" smtClean="0">
                <a:effectLst>
                  <a:outerShdw blurRad="38100" dist="38100" dir="2700000" algn="tl" rotWithShape="0">
                    <a:srgbClr val="000000">
                      <a:alpha val="43137"/>
                    </a:srgbClr>
                  </a:outerShdw>
                </a:effectLst>
              </a:rPr>
              <a:t>après un </a:t>
            </a:r>
            <a:r>
              <a:rPr lang="en-US" sz="4400" dirty="0" err="1" smtClean="0">
                <a:effectLst>
                  <a:outerShdw blurRad="38100" dist="38100" dir="2700000" algn="tl" rotWithShape="0">
                    <a:srgbClr val="000000">
                      <a:alpha val="43137"/>
                    </a:srgbClr>
                  </a:outerShdw>
                </a:effectLst>
              </a:rPr>
              <a:t>désastre</a:t>
            </a:r>
            <a:endParaRPr lang="en-US" sz="4000"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752600"/>
            <a:ext cx="8229600" cy="4846320"/>
          </a:xfrm>
        </p:spPr>
        <p:txBody>
          <a:bodyPr>
            <a:noAutofit/>
          </a:bodyPr>
          <a:lstStyle/>
          <a:p>
            <a:pPr>
              <a:spcBef>
                <a:spcPts val="0"/>
              </a:spcBef>
            </a:pPr>
            <a:r>
              <a:rPr lang="en-US" sz="2000" dirty="0" err="1" smtClean="0"/>
              <a:t>Préparation</a:t>
            </a:r>
            <a:r>
              <a:rPr lang="en-US" sz="2000" dirty="0" smtClean="0"/>
              <a:t> </a:t>
            </a:r>
            <a:r>
              <a:rPr lang="en-US" sz="2000" dirty="0" err="1" smtClean="0"/>
              <a:t>est</a:t>
            </a:r>
            <a:r>
              <a:rPr lang="en-US" sz="2000" dirty="0" smtClean="0"/>
              <a:t> </a:t>
            </a:r>
            <a:r>
              <a:rPr lang="en-US" sz="2000" dirty="0" err="1" smtClean="0"/>
              <a:t>l’élément</a:t>
            </a:r>
            <a:r>
              <a:rPr lang="en-US" sz="2000" dirty="0" smtClean="0"/>
              <a:t> </a:t>
            </a:r>
            <a:r>
              <a:rPr lang="en-US" sz="2000" dirty="0" err="1" smtClean="0"/>
              <a:t>clé</a:t>
            </a:r>
            <a:r>
              <a:rPr lang="en-US" sz="2000" dirty="0" smtClean="0"/>
              <a:t>: </a:t>
            </a:r>
            <a:endParaRPr lang="en-US" sz="2000" dirty="0" smtClean="0"/>
          </a:p>
          <a:p>
            <a:pPr lvl="1">
              <a:spcBef>
                <a:spcPts val="0"/>
              </a:spcBef>
            </a:pPr>
            <a:endParaRPr lang="en-US" sz="2000" dirty="0" smtClean="0">
              <a:latin typeface="+mn-lt"/>
            </a:endParaRPr>
          </a:p>
          <a:p>
            <a:pPr lvl="1">
              <a:spcBef>
                <a:spcPts val="0"/>
              </a:spcBef>
            </a:pPr>
            <a:r>
              <a:rPr lang="en-US" sz="2000" dirty="0" smtClean="0">
                <a:latin typeface="+mn-lt"/>
              </a:rPr>
              <a:t>-</a:t>
            </a:r>
            <a:r>
              <a:rPr lang="fr-FR" sz="2000" dirty="0" smtClean="0">
                <a:latin typeface="+mn-lt"/>
              </a:rPr>
              <a:t>Apprenez à connaître votre communauté</a:t>
            </a:r>
            <a:endParaRPr lang="en-US" sz="2000" dirty="0" smtClean="0">
              <a:latin typeface="+mn-lt"/>
            </a:endParaRPr>
          </a:p>
          <a:p>
            <a:pPr lvl="1">
              <a:spcBef>
                <a:spcPts val="0"/>
              </a:spcBef>
            </a:pPr>
            <a:endParaRPr lang="en-US" sz="2000" dirty="0" smtClean="0">
              <a:latin typeface="+mn-lt"/>
            </a:endParaRPr>
          </a:p>
          <a:p>
            <a:pPr lvl="1">
              <a:spcBef>
                <a:spcPts val="0"/>
              </a:spcBef>
            </a:pPr>
            <a:r>
              <a:rPr lang="en-US" sz="2000" dirty="0" smtClean="0">
                <a:latin typeface="+mn-lt"/>
              </a:rPr>
              <a:t>-</a:t>
            </a:r>
            <a:r>
              <a:rPr lang="fr-FR" sz="2000" dirty="0" smtClean="0">
                <a:latin typeface="+mn-lt"/>
              </a:rPr>
              <a:t>Etablissez le nombre de sites nécessaire, assez pour prendre soin des enfants dans votre communauté</a:t>
            </a:r>
            <a:endParaRPr lang="en-US" sz="2000" dirty="0" smtClean="0">
              <a:latin typeface="+mn-lt"/>
            </a:endParaRPr>
          </a:p>
          <a:p>
            <a:pPr lvl="1">
              <a:spcBef>
                <a:spcPts val="0"/>
              </a:spcBef>
            </a:pPr>
            <a:endParaRPr lang="en-US" sz="2000" dirty="0" smtClean="0">
              <a:latin typeface="+mn-lt"/>
            </a:endParaRPr>
          </a:p>
          <a:p>
            <a:pPr lvl="1">
              <a:spcBef>
                <a:spcPts val="0"/>
              </a:spcBef>
            </a:pPr>
            <a:r>
              <a:rPr lang="en-US" sz="2000" dirty="0" smtClean="0">
                <a:latin typeface="+mn-lt"/>
              </a:rPr>
              <a:t>-</a:t>
            </a:r>
            <a:r>
              <a:rPr lang="fr-FR" sz="2000" dirty="0" smtClean="0">
                <a:latin typeface="+mn-lt"/>
              </a:rPr>
              <a:t> Travaillez avec les autres églises et les groupes communautaires à mettre en place un plan visant à créer et préparer des abris multiples </a:t>
            </a:r>
            <a:endParaRPr lang="en-US" sz="2000" dirty="0" smtClean="0">
              <a:latin typeface="+mn-lt"/>
            </a:endParaRPr>
          </a:p>
          <a:p>
            <a:pPr lvl="2"/>
            <a:r>
              <a:rPr lang="fr-FR" sz="1800" dirty="0" smtClean="0"/>
              <a:t>Des abris multiples offrent un meilleur accès pour les environs (la distance à pied à l'intérieur des quartiers surtout que les moyens de transport peuvent être limités)</a:t>
            </a:r>
            <a:endParaRPr lang="en-US" sz="1800" dirty="0" smtClean="0"/>
          </a:p>
          <a:p>
            <a:pPr lvl="2"/>
            <a:r>
              <a:rPr lang="fr-FR" sz="1800" dirty="0" smtClean="0"/>
              <a:t>Sites multiples permettent aux petits groupes d'enfants du quartier d'être ensemble</a:t>
            </a:r>
            <a:endParaRPr lang="en-US" sz="1800" dirty="0" smtClean="0"/>
          </a:p>
          <a:p>
            <a:pPr lvl="2"/>
            <a:r>
              <a:rPr lang="fr-FR" sz="1800" dirty="0" smtClean="0"/>
              <a:t>Cela offre plus de familiarité qu'un site où tous les enfants ne connaissent pas les uns les autres.</a:t>
            </a:r>
            <a:endParaRPr lang="en-US" sz="1800" dirty="0" smtClean="0"/>
          </a:p>
          <a:p>
            <a:pPr>
              <a:buNone/>
            </a:pPr>
            <a:endParaRPr lang="en-US" sz="2000" dirty="0" smtClean="0"/>
          </a:p>
        </p:txBody>
      </p:sp>
      <p:sp>
        <p:nvSpPr>
          <p:cNvPr id="3" name="Title 2"/>
          <p:cNvSpPr>
            <a:spLocks noGrp="1"/>
          </p:cNvSpPr>
          <p:nvPr>
            <p:ph type="title"/>
          </p:nvPr>
        </p:nvSpPr>
        <p:spPr>
          <a:xfrm>
            <a:off x="304800" y="381000"/>
            <a:ext cx="8534400" cy="1143000"/>
          </a:xfrm>
        </p:spPr>
        <p:txBody>
          <a:bodyPr>
            <a:normAutofit/>
          </a:bodyPr>
          <a:lstStyle/>
          <a:p>
            <a:r>
              <a:rPr lang="en-US" sz="4900" dirty="0" err="1" smtClean="0"/>
              <a:t>Protéger</a:t>
            </a:r>
            <a:r>
              <a:rPr lang="en-US" sz="4900" dirty="0" smtClean="0"/>
              <a:t>: </a:t>
            </a:r>
            <a:r>
              <a:rPr lang="en-US" sz="4900" dirty="0" err="1" smtClean="0"/>
              <a:t>établir</a:t>
            </a:r>
            <a:r>
              <a:rPr lang="en-US" sz="4900" dirty="0" smtClean="0"/>
              <a:t> </a:t>
            </a:r>
            <a:r>
              <a:rPr lang="en-US" sz="4900" dirty="0" err="1" smtClean="0"/>
              <a:t>une</a:t>
            </a:r>
            <a:r>
              <a:rPr lang="en-US" sz="4900" dirty="0" smtClean="0"/>
              <a:t> zone </a:t>
            </a:r>
            <a:r>
              <a:rPr lang="en-US" sz="4900" dirty="0" err="1" smtClean="0"/>
              <a:t>sûre</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lnSpcReduction="10000"/>
          </a:bodyPr>
          <a:lstStyle/>
          <a:p>
            <a:pPr>
              <a:buNone/>
            </a:pPr>
            <a:endParaRPr lang="en-US" sz="2800" dirty="0" smtClean="0"/>
          </a:p>
          <a:p>
            <a:pPr lvl="0"/>
            <a:r>
              <a:rPr lang="fr-FR" sz="2800" dirty="0" smtClean="0"/>
              <a:t>Identifiez les emplacements et les sites alternatifs</a:t>
            </a:r>
            <a:endParaRPr lang="en-US" sz="2800" dirty="0" smtClean="0"/>
          </a:p>
          <a:p>
            <a:pPr lvl="0"/>
            <a:endParaRPr lang="en-US" sz="2800" dirty="0" smtClean="0"/>
          </a:p>
          <a:p>
            <a:pPr lvl="1"/>
            <a:r>
              <a:rPr lang="fr-FR" dirty="0" smtClean="0">
                <a:latin typeface="+mn-lt"/>
              </a:rPr>
              <a:t>Des alternatives vous permettent de vous mieux préparer surtout que personne ne sait où un désastre va frapper</a:t>
            </a:r>
            <a:endParaRPr lang="en-US" dirty="0" smtClean="0">
              <a:latin typeface="+mn-lt"/>
            </a:endParaRPr>
          </a:p>
          <a:p>
            <a:pPr lvl="1"/>
            <a:endParaRPr lang="en-US" dirty="0" smtClean="0">
              <a:latin typeface="+mn-lt"/>
            </a:endParaRPr>
          </a:p>
          <a:p>
            <a:pPr lvl="1"/>
            <a:r>
              <a:rPr lang="fr-FR" dirty="0" smtClean="0">
                <a:latin typeface="+mn-lt"/>
              </a:rPr>
              <a:t>Identifiez les différents établissements à orientation communautaire (églises, écoles, centres communautaires)</a:t>
            </a:r>
          </a:p>
          <a:p>
            <a:pPr lvl="1"/>
            <a:endParaRPr lang="en-US" dirty="0" smtClean="0">
              <a:latin typeface="+mn-lt"/>
            </a:endParaRPr>
          </a:p>
          <a:p>
            <a:pPr lvl="1"/>
            <a:r>
              <a:rPr lang="fr-FR" dirty="0" smtClean="0">
                <a:latin typeface="+mn-lt"/>
              </a:rPr>
              <a:t>Identifiez les territoires ouverts où on puisse ériger des abris temporaires </a:t>
            </a:r>
            <a:endParaRPr lang="en-US" dirty="0" smtClean="0">
              <a:latin typeface="+mn-lt"/>
            </a:endParaRPr>
          </a:p>
          <a:p>
            <a:endParaRPr lang="en-US" dirty="0"/>
          </a:p>
        </p:txBody>
      </p:sp>
      <p:sp>
        <p:nvSpPr>
          <p:cNvPr id="3" name="Title 2"/>
          <p:cNvSpPr>
            <a:spLocks noGrp="1"/>
          </p:cNvSpPr>
          <p:nvPr>
            <p:ph type="title"/>
          </p:nvPr>
        </p:nvSpPr>
        <p:spPr>
          <a:xfrm>
            <a:off x="457200" y="990600"/>
            <a:ext cx="8534400" cy="1143000"/>
          </a:xfrm>
        </p:spPr>
        <p:txBody>
          <a:bodyPr>
            <a:normAutofit fontScale="90000"/>
          </a:bodyPr>
          <a:lstStyle/>
          <a:p>
            <a:r>
              <a:rPr lang="en-US" dirty="0" err="1" smtClean="0"/>
              <a:t>Trouver</a:t>
            </a:r>
            <a:r>
              <a:rPr lang="en-US" dirty="0" smtClean="0"/>
              <a:t> les sites / les emplacements </a:t>
            </a:r>
            <a:r>
              <a:rPr lang="en-US" dirty="0" err="1" smtClean="0"/>
              <a:t>meilleurs</a:t>
            </a:r>
            <a:r>
              <a:rPr lang="en-US" dirty="0" smtClean="0"/>
              <a:t> pour les zones </a:t>
            </a:r>
            <a:r>
              <a:rPr lang="en-US" dirty="0" err="1" smtClean="0"/>
              <a:t>sûres</a:t>
            </a:r>
            <a:r>
              <a:rPr lang="en-US" dirty="0" smtClean="0"/>
              <a:t> aux </a:t>
            </a:r>
            <a:r>
              <a:rPr lang="en-US" dirty="0" err="1" smtClean="0"/>
              <a:t>enfants</a:t>
            </a: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2209800"/>
            <a:ext cx="8229600" cy="4389120"/>
          </a:xfrm>
        </p:spPr>
        <p:txBody>
          <a:bodyPr>
            <a:normAutofit fontScale="62500" lnSpcReduction="20000"/>
          </a:bodyPr>
          <a:lstStyle/>
          <a:p>
            <a:pPr lvl="0"/>
            <a:r>
              <a:rPr lang="en-US" sz="2800" dirty="0" err="1" smtClean="0"/>
              <a:t>Visitez</a:t>
            </a:r>
            <a:r>
              <a:rPr lang="en-US" sz="2800" dirty="0" smtClean="0"/>
              <a:t> </a:t>
            </a:r>
            <a:r>
              <a:rPr lang="en-US" sz="2800" dirty="0" err="1" smtClean="0"/>
              <a:t>chaque</a:t>
            </a:r>
            <a:r>
              <a:rPr lang="en-US" sz="2800" dirty="0" smtClean="0"/>
              <a:t> site </a:t>
            </a:r>
            <a:r>
              <a:rPr lang="en-US" sz="2800" dirty="0" err="1" smtClean="0"/>
              <a:t>alternatif</a:t>
            </a:r>
            <a:endParaRPr lang="en-US" sz="2800" dirty="0" smtClean="0"/>
          </a:p>
          <a:p>
            <a:pPr lvl="0"/>
            <a:endParaRPr lang="en-US" sz="2800" dirty="0" smtClean="0"/>
          </a:p>
          <a:p>
            <a:pPr lvl="1"/>
            <a:r>
              <a:rPr lang="en-US" sz="2600" dirty="0" smtClean="0">
                <a:latin typeface="+mn-lt"/>
              </a:rPr>
              <a:t>-</a:t>
            </a:r>
            <a:r>
              <a:rPr lang="fr-FR" sz="2600" dirty="0" smtClean="0">
                <a:latin typeface="+mn-lt"/>
              </a:rPr>
              <a:t>Analysez les sites du point de vue des problèmes de sécurité</a:t>
            </a:r>
            <a:endParaRPr lang="en-US" sz="2600" dirty="0" smtClean="0">
              <a:latin typeface="+mn-lt"/>
            </a:endParaRPr>
          </a:p>
          <a:p>
            <a:pPr lvl="1"/>
            <a:endParaRPr lang="en-US" sz="2600" dirty="0" smtClean="0">
              <a:latin typeface="+mn-lt"/>
            </a:endParaRPr>
          </a:p>
          <a:p>
            <a:pPr lvl="1"/>
            <a:r>
              <a:rPr lang="en-US" sz="2600" dirty="0" smtClean="0">
                <a:latin typeface="+mn-lt"/>
              </a:rPr>
              <a:t>-</a:t>
            </a:r>
            <a:r>
              <a:rPr lang="fr-FR" sz="2600" dirty="0" smtClean="0">
                <a:latin typeface="+mn-lt"/>
              </a:rPr>
              <a:t>Évitez les endroits où il existe des dangers possibles (par exemple, les risques de construction, des toxines, de l'eau profonde, des lieux où les enfants pourraient tomber, des animaux, d’autres éléments dangereux, etc.)</a:t>
            </a:r>
            <a:r>
              <a:rPr lang="en-US" sz="2600" dirty="0" smtClean="0">
                <a:latin typeface="+mn-lt"/>
              </a:rPr>
              <a:t> </a:t>
            </a:r>
          </a:p>
          <a:p>
            <a:pPr lvl="1"/>
            <a:endParaRPr lang="en-US" sz="2600" dirty="0" smtClean="0">
              <a:latin typeface="+mn-lt"/>
            </a:endParaRPr>
          </a:p>
          <a:p>
            <a:pPr lvl="1"/>
            <a:r>
              <a:rPr lang="en-US" sz="2600" dirty="0" smtClean="0">
                <a:latin typeface="+mn-lt"/>
              </a:rPr>
              <a:t>- On </a:t>
            </a:r>
            <a:r>
              <a:rPr lang="en-US" sz="2600" dirty="0" err="1" smtClean="0">
                <a:latin typeface="+mn-lt"/>
              </a:rPr>
              <a:t>doit</a:t>
            </a:r>
            <a:r>
              <a:rPr lang="en-US" sz="2600" dirty="0" smtClean="0">
                <a:latin typeface="+mn-lt"/>
              </a:rPr>
              <a:t> </a:t>
            </a:r>
            <a:r>
              <a:rPr lang="en-US" sz="2600" dirty="0" err="1" smtClean="0">
                <a:latin typeface="+mn-lt"/>
              </a:rPr>
              <a:t>être</a:t>
            </a:r>
            <a:r>
              <a:rPr lang="en-US" sz="2600" dirty="0" smtClean="0">
                <a:latin typeface="+mn-lt"/>
              </a:rPr>
              <a:t> capable de </a:t>
            </a:r>
            <a:r>
              <a:rPr lang="en-US" sz="2600" dirty="0" err="1" smtClean="0">
                <a:latin typeface="+mn-lt"/>
              </a:rPr>
              <a:t>sécuriser</a:t>
            </a:r>
            <a:r>
              <a:rPr lang="en-US" sz="2600" dirty="0" smtClean="0">
                <a:latin typeface="+mn-lt"/>
              </a:rPr>
              <a:t> t</a:t>
            </a:r>
            <a:r>
              <a:rPr lang="fr-FR" sz="2600" dirty="0" err="1" smtClean="0">
                <a:latin typeface="+mn-lt"/>
              </a:rPr>
              <a:t>ous</a:t>
            </a:r>
            <a:r>
              <a:rPr lang="fr-FR" sz="2600" dirty="0" smtClean="0">
                <a:latin typeface="+mn-lt"/>
              </a:rPr>
              <a:t> les sites choisis (c.-à-d. protection contre les intrus, les individus prédateurs qui cherchent à abuser ou d'exploiter des enfants)</a:t>
            </a:r>
            <a:endParaRPr lang="en-US" sz="2600" dirty="0" smtClean="0">
              <a:latin typeface="+mn-lt"/>
            </a:endParaRPr>
          </a:p>
          <a:p>
            <a:pPr lvl="1"/>
            <a:endParaRPr lang="en-US" sz="2600" dirty="0" smtClean="0">
              <a:latin typeface="+mn-lt"/>
            </a:endParaRPr>
          </a:p>
          <a:p>
            <a:pPr lvl="1"/>
            <a:r>
              <a:rPr lang="en-US" sz="2600" dirty="0" smtClean="0">
                <a:latin typeface="+mn-lt"/>
              </a:rPr>
              <a:t>-</a:t>
            </a:r>
            <a:r>
              <a:rPr lang="fr-FR" sz="2600" dirty="0" smtClean="0">
                <a:latin typeface="+mn-lt"/>
              </a:rPr>
              <a:t>Tous les sites doivent être accessibles (c.-à-d. les plus proches possibles aux  ressources médicales et aux autres ressources, l'accès au transport)</a:t>
            </a:r>
            <a:endParaRPr lang="en-US" sz="2600" dirty="0" smtClean="0">
              <a:latin typeface="+mn-lt"/>
            </a:endParaRPr>
          </a:p>
          <a:p>
            <a:pPr lvl="1"/>
            <a:endParaRPr lang="en-US" dirty="0" smtClean="0"/>
          </a:p>
          <a:p>
            <a:pPr lvl="0"/>
            <a:r>
              <a:rPr lang="fr-FR" sz="2800" dirty="0" smtClean="0"/>
              <a:t>Développez des accords d'avance que ces endroits seront disponibles dans le cas d'un désastre de masse</a:t>
            </a:r>
            <a:endParaRPr lang="en-US" sz="2800" dirty="0" smtClean="0"/>
          </a:p>
          <a:p>
            <a:endParaRPr lang="en-US" dirty="0"/>
          </a:p>
        </p:txBody>
      </p:sp>
      <p:sp>
        <p:nvSpPr>
          <p:cNvPr id="3" name="Title 2"/>
          <p:cNvSpPr>
            <a:spLocks noGrp="1"/>
          </p:cNvSpPr>
          <p:nvPr>
            <p:ph type="title"/>
          </p:nvPr>
        </p:nvSpPr>
        <p:spPr>
          <a:xfrm>
            <a:off x="457200" y="914400"/>
            <a:ext cx="8686800" cy="1143000"/>
          </a:xfrm>
        </p:spPr>
        <p:txBody>
          <a:bodyPr>
            <a:normAutofit fontScale="90000"/>
          </a:bodyPr>
          <a:lstStyle/>
          <a:p>
            <a:r>
              <a:rPr lang="en-US" dirty="0" err="1" smtClean="0"/>
              <a:t>Trouver</a:t>
            </a:r>
            <a:r>
              <a:rPr lang="en-US" dirty="0" smtClean="0"/>
              <a:t> les sites / les emplacements </a:t>
            </a:r>
            <a:r>
              <a:rPr lang="en-US" dirty="0" err="1" smtClean="0"/>
              <a:t>meilleurs</a:t>
            </a:r>
            <a:r>
              <a:rPr lang="en-US" dirty="0" smtClean="0"/>
              <a:t> pour les zones </a:t>
            </a:r>
            <a:r>
              <a:rPr lang="en-US" dirty="0" err="1" smtClean="0"/>
              <a:t>sûres</a:t>
            </a:r>
            <a:r>
              <a:rPr lang="en-US" dirty="0" smtClean="0"/>
              <a:t> aux </a:t>
            </a:r>
            <a:r>
              <a:rPr lang="en-US" dirty="0" err="1" smtClean="0"/>
              <a:t>enfants</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81000" y="1676400"/>
            <a:ext cx="8229600" cy="4800600"/>
          </a:xfrm>
        </p:spPr>
        <p:txBody>
          <a:bodyPr numCol="1">
            <a:normAutofit fontScale="85000" lnSpcReduction="20000"/>
          </a:bodyPr>
          <a:lstStyle/>
          <a:p>
            <a:r>
              <a:rPr lang="en-US" dirty="0" err="1" smtClean="0"/>
              <a:t>Identifiez</a:t>
            </a:r>
            <a:r>
              <a:rPr lang="en-US" dirty="0" smtClean="0"/>
              <a:t> et </a:t>
            </a:r>
            <a:r>
              <a:rPr lang="en-US" dirty="0" err="1" smtClean="0"/>
              <a:t>obtenez</a:t>
            </a:r>
            <a:r>
              <a:rPr lang="en-US" dirty="0" smtClean="0"/>
              <a:t> les </a:t>
            </a:r>
            <a:r>
              <a:rPr lang="en-US" dirty="0" err="1" smtClean="0"/>
              <a:t>fournitures</a:t>
            </a:r>
            <a:r>
              <a:rPr lang="en-US" dirty="0" smtClean="0"/>
              <a:t> </a:t>
            </a:r>
            <a:r>
              <a:rPr lang="en-US" dirty="0" err="1" smtClean="0"/>
              <a:t>d’avance</a:t>
            </a:r>
            <a:endParaRPr lang="en-US" dirty="0" smtClean="0"/>
          </a:p>
          <a:p>
            <a:pPr lvl="1"/>
            <a:r>
              <a:rPr lang="en-US" dirty="0" smtClean="0">
                <a:latin typeface="+mn-lt"/>
              </a:rPr>
              <a:t>-</a:t>
            </a:r>
            <a:r>
              <a:rPr lang="fr-FR" dirty="0" smtClean="0">
                <a:latin typeface="+mn-lt"/>
              </a:rPr>
              <a:t> Identifiez un endroit pour garder  toutes les fournitures (idéalement elles peuvent être gardées dans le site qui servira de l'abri / de la zone sûre) </a:t>
            </a:r>
            <a:endParaRPr lang="en-US" dirty="0" smtClean="0">
              <a:latin typeface="+mn-lt"/>
            </a:endParaRPr>
          </a:p>
          <a:p>
            <a:pPr lvl="2"/>
            <a:r>
              <a:rPr lang="en-US" dirty="0" smtClean="0"/>
              <a:t>Les </a:t>
            </a:r>
            <a:r>
              <a:rPr lang="en-US" dirty="0" err="1" smtClean="0"/>
              <a:t>fournitures</a:t>
            </a:r>
            <a:r>
              <a:rPr lang="en-US" dirty="0" smtClean="0"/>
              <a:t> </a:t>
            </a:r>
            <a:r>
              <a:rPr lang="en-US" dirty="0" err="1" smtClean="0"/>
              <a:t>d’urgence</a:t>
            </a:r>
            <a:r>
              <a:rPr lang="en-US" dirty="0" smtClean="0"/>
              <a:t> (par </a:t>
            </a:r>
            <a:r>
              <a:rPr lang="en-US" dirty="0" err="1" smtClean="0"/>
              <a:t>exemple</a:t>
            </a:r>
            <a:r>
              <a:rPr lang="en-US" dirty="0" smtClean="0"/>
              <a:t>, de </a:t>
            </a:r>
            <a:r>
              <a:rPr lang="en-US" dirty="0" err="1" smtClean="0"/>
              <a:t>l’eau</a:t>
            </a:r>
            <a:r>
              <a:rPr lang="en-US" dirty="0" smtClean="0"/>
              <a:t>, des </a:t>
            </a:r>
            <a:r>
              <a:rPr lang="fr-FR" dirty="0" smtClean="0"/>
              <a:t>premiers soins, la lampe de poche, les piles, la radio, etc.)</a:t>
            </a:r>
            <a:endParaRPr lang="en-US" dirty="0" smtClean="0"/>
          </a:p>
          <a:p>
            <a:pPr lvl="2"/>
            <a:r>
              <a:rPr lang="en-US" dirty="0" smtClean="0"/>
              <a:t>La </a:t>
            </a:r>
            <a:r>
              <a:rPr lang="en-US" dirty="0" err="1" smtClean="0"/>
              <a:t>nourriture</a:t>
            </a:r>
            <a:r>
              <a:rPr lang="en-US" dirty="0" smtClean="0"/>
              <a:t>/les collations (pour 7-10 </a:t>
            </a:r>
            <a:r>
              <a:rPr lang="en-US" dirty="0" err="1" smtClean="0"/>
              <a:t>jours</a:t>
            </a:r>
            <a:r>
              <a:rPr lang="en-US" dirty="0" smtClean="0"/>
              <a:t>) </a:t>
            </a:r>
          </a:p>
          <a:p>
            <a:pPr lvl="2"/>
            <a:r>
              <a:rPr lang="fr-FR" dirty="0" smtClean="0"/>
              <a:t>Des ustensiles pour manger et pour servir de la nourriture, des assiettes, des serviettes en papier, etc.</a:t>
            </a:r>
          </a:p>
          <a:p>
            <a:pPr lvl="2"/>
            <a:r>
              <a:rPr lang="fr-FR" dirty="0" smtClean="0"/>
              <a:t>Des couvertures</a:t>
            </a:r>
          </a:p>
          <a:p>
            <a:pPr lvl="2"/>
            <a:r>
              <a:rPr lang="fr-FR" dirty="0" smtClean="0"/>
              <a:t>Des couches</a:t>
            </a:r>
          </a:p>
          <a:p>
            <a:pPr lvl="2"/>
            <a:r>
              <a:rPr lang="fr-FR" dirty="0" smtClean="0"/>
              <a:t>Des articles d'hygiène personnelle pour les adolescents (le savon de bain, des brosses à dents, du dentifrice, des déodorants et des produits d'hygiène féminine)</a:t>
            </a:r>
            <a:endParaRPr lang="en-US" dirty="0" smtClean="0"/>
          </a:p>
          <a:p>
            <a:pPr lvl="2"/>
            <a:r>
              <a:rPr lang="fr-FR" dirty="0" smtClean="0"/>
              <a:t>Des loupes ou des loupes à main pour les enfants qui ont des problèmes de vision</a:t>
            </a:r>
          </a:p>
          <a:p>
            <a:pPr lvl="2"/>
            <a:r>
              <a:rPr lang="fr-FR" dirty="0" smtClean="0"/>
              <a:t>Des vêtements de rechange extra (tailles multiples)</a:t>
            </a:r>
            <a:endParaRPr lang="en-US" dirty="0"/>
          </a:p>
        </p:txBody>
      </p:sp>
      <p:sp>
        <p:nvSpPr>
          <p:cNvPr id="3" name="Title 2"/>
          <p:cNvSpPr>
            <a:spLocks noGrp="1"/>
          </p:cNvSpPr>
          <p:nvPr>
            <p:ph type="title"/>
          </p:nvPr>
        </p:nvSpPr>
        <p:spPr>
          <a:xfrm>
            <a:off x="457200" y="152400"/>
            <a:ext cx="8229600" cy="1143000"/>
          </a:xfrm>
        </p:spPr>
        <p:txBody>
          <a:bodyPr>
            <a:normAutofit/>
          </a:bodyPr>
          <a:lstStyle/>
          <a:p>
            <a:r>
              <a:rPr lang="en-US" dirty="0" err="1" smtClean="0"/>
              <a:t>Equiper</a:t>
            </a:r>
            <a:r>
              <a:rPr lang="en-US" dirty="0" smtClean="0"/>
              <a:t> </a:t>
            </a:r>
            <a:r>
              <a:rPr lang="en-US" dirty="0" err="1" smtClean="0"/>
              <a:t>l’abri</a:t>
            </a:r>
            <a:r>
              <a:rPr lang="en-US" dirty="0" smtClean="0"/>
              <a:t>: les </a:t>
            </a:r>
            <a:r>
              <a:rPr lang="en-US" dirty="0" err="1" smtClean="0"/>
              <a:t>fournitures</a:t>
            </a:r>
            <a:r>
              <a:rPr lang="en-US" dirty="0" smtClean="0"/>
              <a:t> </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Content Placeholder 12"/>
          <p:cNvSpPr>
            <a:spLocks noGrp="1"/>
          </p:cNvSpPr>
          <p:nvPr>
            <p:ph idx="1"/>
          </p:nvPr>
        </p:nvSpPr>
        <p:spPr/>
        <p:txBody>
          <a:bodyPr>
            <a:normAutofit fontScale="85000" lnSpcReduction="20000"/>
          </a:bodyPr>
          <a:lstStyle/>
          <a:p>
            <a:pPr lvl="2"/>
            <a:r>
              <a:rPr lang="fr-FR" dirty="0" smtClean="0"/>
              <a:t>Des fournitures scolaires générales (du papier, des crayons, des stylos,  des craies, etc.)</a:t>
            </a:r>
          </a:p>
          <a:p>
            <a:pPr lvl="2"/>
            <a:r>
              <a:rPr lang="fr-FR" dirty="0" smtClean="0"/>
              <a:t>Des jouets assortis (pensez à donner à chaque enfant leur propre jouet quand ils entrent dans l'abri-un jouet qu'ils peuvent emporter avec eux quand ils partiront)</a:t>
            </a:r>
          </a:p>
          <a:p>
            <a:pPr lvl="2"/>
            <a:r>
              <a:rPr lang="fr-FR" dirty="0" smtClean="0"/>
              <a:t>Des jeux de table divers (les jeux pour les âges différents, y compris les adolescents)</a:t>
            </a:r>
          </a:p>
          <a:p>
            <a:pPr lvl="2"/>
            <a:r>
              <a:rPr lang="fr-FR" dirty="0" smtClean="0"/>
              <a:t>Des fournitures artistiques variées (du papier, des peintures  à l'eau, des brosses, des ciseaux et de la colle pour enfants, etc.)</a:t>
            </a:r>
          </a:p>
          <a:p>
            <a:pPr lvl="2"/>
            <a:r>
              <a:rPr lang="fr-FR" dirty="0" smtClean="0"/>
              <a:t>Des livres assortis (des livres pour les âges différents, y compris les adolescents) </a:t>
            </a:r>
          </a:p>
          <a:p>
            <a:pPr lvl="2"/>
            <a:r>
              <a:rPr lang="fr-FR" dirty="0" smtClean="0"/>
              <a:t>Des produits de nettoyage (le savon à vaisselle et le détergent à lessive)</a:t>
            </a:r>
          </a:p>
          <a:p>
            <a:pPr lvl="2"/>
            <a:r>
              <a:rPr lang="fr-FR" dirty="0" smtClean="0"/>
              <a:t>Un appareil photo (il faut avoir la capacité de créer et d’afficher des photos instantanées des enfants et de leur famille)</a:t>
            </a:r>
          </a:p>
          <a:p>
            <a:pPr lvl="2"/>
            <a:r>
              <a:rPr lang="fr-FR" dirty="0" smtClean="0"/>
              <a:t>Un téléphone (envisagez d'autres dispositifs de communication d'urgence dans le cas où il ya des pannes de courant électrique prolongées)</a:t>
            </a:r>
            <a:endParaRPr lang="en-US" dirty="0"/>
          </a:p>
        </p:txBody>
      </p:sp>
      <p:sp>
        <p:nvSpPr>
          <p:cNvPr id="12" name="Title 11"/>
          <p:cNvSpPr>
            <a:spLocks noGrp="1"/>
          </p:cNvSpPr>
          <p:nvPr>
            <p:ph type="title"/>
          </p:nvPr>
        </p:nvSpPr>
        <p:spPr/>
        <p:txBody>
          <a:bodyPr>
            <a:normAutofit/>
          </a:bodyPr>
          <a:lstStyle/>
          <a:p>
            <a:r>
              <a:rPr lang="en-US" dirty="0" smtClean="0"/>
              <a:t>Les </a:t>
            </a:r>
            <a:r>
              <a:rPr lang="en-US" dirty="0" err="1" smtClean="0"/>
              <a:t>fournitures</a:t>
            </a:r>
            <a:r>
              <a:rPr lang="en-US" dirty="0" smtClean="0"/>
              <a:t> (suite) </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85000" lnSpcReduction="20000"/>
          </a:bodyPr>
          <a:lstStyle/>
          <a:p>
            <a:r>
              <a:rPr lang="en-US" dirty="0" err="1" smtClean="0"/>
              <a:t>Développez</a:t>
            </a:r>
            <a:r>
              <a:rPr lang="en-US" dirty="0" smtClean="0"/>
              <a:t> les directives/les </a:t>
            </a:r>
            <a:r>
              <a:rPr lang="en-US" dirty="0" err="1" smtClean="0"/>
              <a:t>politiques</a:t>
            </a:r>
            <a:r>
              <a:rPr lang="en-US" dirty="0" smtClean="0"/>
              <a:t> de </a:t>
            </a:r>
            <a:r>
              <a:rPr lang="en-US" dirty="0" err="1" smtClean="0"/>
              <a:t>l’abri</a:t>
            </a:r>
            <a:endParaRPr lang="en-US" dirty="0" smtClean="0"/>
          </a:p>
          <a:p>
            <a:pPr lvl="1"/>
            <a:r>
              <a:rPr lang="en-US" dirty="0" smtClean="0">
                <a:latin typeface="+mn-lt"/>
              </a:rPr>
              <a:t>-Les </a:t>
            </a:r>
            <a:r>
              <a:rPr lang="en-US" dirty="0" err="1" smtClean="0">
                <a:latin typeface="+mn-lt"/>
              </a:rPr>
              <a:t>exemples</a:t>
            </a:r>
            <a:r>
              <a:rPr lang="en-US" dirty="0" smtClean="0">
                <a:latin typeface="+mn-lt"/>
              </a:rPr>
              <a:t> des </a:t>
            </a:r>
            <a:r>
              <a:rPr lang="en-US" dirty="0" err="1" smtClean="0">
                <a:latin typeface="+mn-lt"/>
              </a:rPr>
              <a:t>politiques</a:t>
            </a:r>
            <a:r>
              <a:rPr lang="en-US" dirty="0" smtClean="0">
                <a:latin typeface="+mn-lt"/>
              </a:rPr>
              <a:t>:</a:t>
            </a:r>
          </a:p>
          <a:p>
            <a:pPr lvl="2"/>
            <a:r>
              <a:rPr lang="fr-FR" dirty="0" smtClean="0"/>
              <a:t>Personne d’autre que les adultes pré-approuvés ne peut enlever un enfant</a:t>
            </a:r>
          </a:p>
          <a:p>
            <a:pPr lvl="2"/>
            <a:r>
              <a:rPr lang="fr-FR" dirty="0" smtClean="0"/>
              <a:t>Seules les personnes reconnues sont autorisées dans la zone sûre des enfants</a:t>
            </a:r>
          </a:p>
          <a:p>
            <a:pPr lvl="2"/>
            <a:r>
              <a:rPr lang="fr-FR" dirty="0" smtClean="0"/>
              <a:t>Les parents qui déposent les enfants doivent remplir les formulaires de données</a:t>
            </a:r>
          </a:p>
          <a:p>
            <a:pPr lvl="2"/>
            <a:r>
              <a:rPr lang="fr-FR" dirty="0" smtClean="0"/>
              <a:t>On doit prendre les photos des deux parents et des enfants</a:t>
            </a:r>
          </a:p>
          <a:p>
            <a:pPr lvl="2"/>
            <a:r>
              <a:rPr lang="fr-FR" dirty="0" smtClean="0"/>
              <a:t>Les bénévoles doivent à tout moment connaître où sont leurs enfants assignés</a:t>
            </a:r>
            <a:endParaRPr lang="en-US" dirty="0" smtClean="0"/>
          </a:p>
          <a:p>
            <a:pPr lvl="2"/>
            <a:r>
              <a:rPr lang="fr-FR" dirty="0" smtClean="0"/>
              <a:t>La communication positive et non conflictuelle doit être utilisée à tout moment pour désamorcer des tensions avec les parents, les enfants, et les autres bénévoles</a:t>
            </a:r>
          </a:p>
          <a:p>
            <a:pPr lvl="2"/>
            <a:r>
              <a:rPr lang="fr-FR" dirty="0" smtClean="0"/>
              <a:t>Les parents et les membres de la famille approuvés doivent être d'accord de rester eux-mêmes à l'abri pour fournir de confort aux enfants</a:t>
            </a:r>
            <a:endParaRPr lang="en-US" dirty="0" smtClean="0"/>
          </a:p>
          <a:p>
            <a:pPr lvl="2"/>
            <a:endParaRPr lang="en-US" dirty="0" smtClean="0"/>
          </a:p>
          <a:p>
            <a:endParaRPr lang="en-US" dirty="0"/>
          </a:p>
        </p:txBody>
      </p:sp>
      <p:sp>
        <p:nvSpPr>
          <p:cNvPr id="3" name="Title 2"/>
          <p:cNvSpPr>
            <a:spLocks noGrp="1"/>
          </p:cNvSpPr>
          <p:nvPr>
            <p:ph type="title"/>
          </p:nvPr>
        </p:nvSpPr>
        <p:spPr>
          <a:xfrm>
            <a:off x="228600" y="304800"/>
            <a:ext cx="8686800" cy="1143000"/>
          </a:xfrm>
        </p:spPr>
        <p:txBody>
          <a:bodyPr>
            <a:normAutofit fontScale="90000"/>
          </a:bodyPr>
          <a:lstStyle/>
          <a:p>
            <a:r>
              <a:rPr lang="en-US" dirty="0" smtClean="0"/>
              <a:t>Les directives/les </a:t>
            </a:r>
            <a:r>
              <a:rPr lang="en-US" dirty="0" err="1" smtClean="0"/>
              <a:t>politiques</a:t>
            </a:r>
            <a:r>
              <a:rPr lang="en-US" dirty="0" smtClean="0"/>
              <a:t> de </a:t>
            </a:r>
            <a:r>
              <a:rPr lang="en-US" dirty="0" err="1" smtClean="0"/>
              <a:t>l’abri</a:t>
            </a:r>
            <a:endParaRPr lang="en-US"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Custom 1">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1669</TotalTime>
  <Words>1262</Words>
  <Application>Microsoft Office PowerPoint</Application>
  <PresentationFormat>On-screen Show (4:3)</PresentationFormat>
  <Paragraphs>170</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Flow</vt:lpstr>
      <vt:lpstr>La création des environnements sécuritaires pour les enfants après un désastre La session I:    </vt:lpstr>
      <vt:lpstr>L’aperçu: La création des environnements sécuritaires pour les enfants après un désastre</vt:lpstr>
      <vt:lpstr>L’aperçu: La création des environnements sécuritaires pour les enfants après un désastre</vt:lpstr>
      <vt:lpstr>Protéger: établir une zone sûre</vt:lpstr>
      <vt:lpstr>Trouver les sites / les emplacements meilleurs pour les zones sûres aux enfants</vt:lpstr>
      <vt:lpstr>Trouver les sites / les emplacements meilleurs pour les zones sûres aux enfants</vt:lpstr>
      <vt:lpstr>Equiper l’abri: les fournitures </vt:lpstr>
      <vt:lpstr>Les fournitures (suite) </vt:lpstr>
      <vt:lpstr>Les directives/les politiques de l’abri</vt:lpstr>
      <vt:lpstr>Les bénévoles de l’abri</vt:lpstr>
      <vt:lpstr>Les bénévoles de l’abri: combien?</vt:lpstr>
      <vt:lpstr>Les bénévoles-les besoins supplémentaires</vt:lpstr>
      <vt:lpstr>La préparation des bénévoles </vt:lpstr>
      <vt:lpstr>La préparation des bénévoles</vt:lpstr>
      <vt:lpstr>L’opération de l’abri</vt:lpstr>
      <vt:lpstr>Le travail avec les enfants</vt:lpstr>
      <vt:lpstr>Le travail avec les enfants (suite)</vt:lpstr>
      <vt:lpstr>Questions?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Creating Child Safe Environments After a Disaster</dc:title>
  <dc:creator>Carol</dc:creator>
  <cp:lastModifiedBy>Nadia</cp:lastModifiedBy>
  <cp:revision>159</cp:revision>
  <dcterms:created xsi:type="dcterms:W3CDTF">2012-07-02T01:37:54Z</dcterms:created>
  <dcterms:modified xsi:type="dcterms:W3CDTF">2012-07-10T09:50:58Z</dcterms:modified>
</cp:coreProperties>
</file>

<file path=docProps/thumbnail.jpeg>
</file>